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2"/>
  </p:notesMasterIdLst>
  <p:sldIdLst>
    <p:sldId id="326" r:id="rId2"/>
    <p:sldId id="327" r:id="rId3"/>
    <p:sldId id="328" r:id="rId4"/>
    <p:sldId id="359" r:id="rId5"/>
    <p:sldId id="360" r:id="rId6"/>
    <p:sldId id="348" r:id="rId7"/>
    <p:sldId id="331" r:id="rId8"/>
    <p:sldId id="349" r:id="rId9"/>
    <p:sldId id="332" r:id="rId10"/>
    <p:sldId id="333" r:id="rId11"/>
    <p:sldId id="351" r:id="rId12"/>
    <p:sldId id="354" r:id="rId13"/>
    <p:sldId id="358" r:id="rId14"/>
    <p:sldId id="356" r:id="rId15"/>
    <p:sldId id="357" r:id="rId16"/>
    <p:sldId id="342" r:id="rId17"/>
    <p:sldId id="344" r:id="rId18"/>
    <p:sldId id="345" r:id="rId19"/>
    <p:sldId id="346" r:id="rId20"/>
    <p:sldId id="347"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20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336" autoAdjust="0"/>
  </p:normalViewPr>
  <p:slideViewPr>
    <p:cSldViewPr snapToGrid="0" snapToObjects="1">
      <p:cViewPr varScale="1">
        <p:scale>
          <a:sx n="65" d="100"/>
          <a:sy n="65" d="100"/>
        </p:scale>
        <p:origin x="1536" y="78"/>
      </p:cViewPr>
      <p:guideLst>
        <p:guide orient="horz" pos="2160"/>
        <p:guide pos="2880"/>
        <p:guide orient="horz" pos="2203"/>
      </p:guideLst>
    </p:cSldViewPr>
  </p:slideViewPr>
  <p:notesTextViewPr>
    <p:cViewPr>
      <p:scale>
        <a:sx n="3" d="2"/>
        <a:sy n="3" d="2"/>
      </p:scale>
      <p:origin x="0" y="0"/>
    </p:cViewPr>
  </p:notesTextViewPr>
  <p:sorterViewPr>
    <p:cViewPr>
      <p:scale>
        <a:sx n="168" d="100"/>
        <a:sy n="16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283DCB-0059-4880-B723-CD870342F56D}" type="datetimeFigureOut">
              <a:rPr lang="en-GB" smtClean="0"/>
              <a:t>27/02/2017</a:t>
            </a:fld>
            <a:endParaRPr lang="en-GB"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74529A-8141-41AF-90F0-AD4A326B7714}" type="slidenum">
              <a:rPr lang="en-GB" smtClean="0"/>
              <a:t>‹#›</a:t>
            </a:fld>
            <a:endParaRPr lang="en-GB" dirty="0"/>
          </a:p>
        </p:txBody>
      </p:sp>
    </p:spTree>
    <p:extLst>
      <p:ext uri="{BB962C8B-B14F-4D97-AF65-F5344CB8AC3E}">
        <p14:creationId xmlns:p14="http://schemas.microsoft.com/office/powerpoint/2010/main" val="208916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sz="1200" kern="1200" dirty="0">
                <a:solidFill>
                  <a:schemeClr val="tx1"/>
                </a:solidFill>
                <a:effectLst/>
                <a:latin typeface="+mn-lt"/>
                <a:ea typeface="+mn-ea"/>
                <a:cs typeface="+mn-cs"/>
              </a:rPr>
              <a:t> </a:t>
            </a:r>
          </a:p>
        </p:txBody>
      </p:sp>
      <p:sp>
        <p:nvSpPr>
          <p:cNvPr id="4" name="Espace réservé du numéro de diapositive 3"/>
          <p:cNvSpPr>
            <a:spLocks noGrp="1"/>
          </p:cNvSpPr>
          <p:nvPr>
            <p:ph type="sldNum" sz="quarter" idx="10"/>
          </p:nvPr>
        </p:nvSpPr>
        <p:spPr/>
        <p:txBody>
          <a:bodyPr/>
          <a:lstStyle/>
          <a:p>
            <a:fld id="{5674529A-8141-41AF-90F0-AD4A326B7714}" type="slidenum">
              <a:rPr lang="en-GB" smtClean="0"/>
              <a:t>2</a:t>
            </a:fld>
            <a:endParaRPr lang="en-GB" dirty="0"/>
          </a:p>
        </p:txBody>
      </p:sp>
    </p:spTree>
    <p:extLst>
      <p:ext uri="{BB962C8B-B14F-4D97-AF65-F5344CB8AC3E}">
        <p14:creationId xmlns:p14="http://schemas.microsoft.com/office/powerpoint/2010/main" val="3267237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sz="1200" baseline="0" dirty="0">
              <a:latin typeface="Arial" pitchFamily="34" charset="0"/>
              <a:cs typeface="Arial" pitchFamily="34" charset="0"/>
            </a:endParaRPr>
          </a:p>
        </p:txBody>
      </p:sp>
      <p:sp>
        <p:nvSpPr>
          <p:cNvPr id="4" name="Espace réservé du numéro de diapositive 3"/>
          <p:cNvSpPr>
            <a:spLocks noGrp="1"/>
          </p:cNvSpPr>
          <p:nvPr>
            <p:ph type="sldNum" sz="quarter" idx="10"/>
          </p:nvPr>
        </p:nvSpPr>
        <p:spPr/>
        <p:txBody>
          <a:bodyPr/>
          <a:lstStyle/>
          <a:p>
            <a:fld id="{5674529A-8141-41AF-90F0-AD4A326B7714}" type="slidenum">
              <a:rPr lang="en-GB" smtClean="0"/>
              <a:t>17</a:t>
            </a:fld>
            <a:endParaRPr lang="en-GB" dirty="0"/>
          </a:p>
        </p:txBody>
      </p:sp>
    </p:spTree>
    <p:extLst>
      <p:ext uri="{BB962C8B-B14F-4D97-AF65-F5344CB8AC3E}">
        <p14:creationId xmlns:p14="http://schemas.microsoft.com/office/powerpoint/2010/main" val="24067313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sz="1200" baseline="0" dirty="0">
              <a:latin typeface="Arial" pitchFamily="34" charset="0"/>
              <a:cs typeface="Arial" pitchFamily="34" charset="0"/>
            </a:endParaRPr>
          </a:p>
        </p:txBody>
      </p:sp>
      <p:sp>
        <p:nvSpPr>
          <p:cNvPr id="4" name="Espace réservé du numéro de diapositive 3"/>
          <p:cNvSpPr>
            <a:spLocks noGrp="1"/>
          </p:cNvSpPr>
          <p:nvPr>
            <p:ph type="sldNum" sz="quarter" idx="10"/>
          </p:nvPr>
        </p:nvSpPr>
        <p:spPr/>
        <p:txBody>
          <a:bodyPr/>
          <a:lstStyle/>
          <a:p>
            <a:fld id="{5674529A-8141-41AF-90F0-AD4A326B7714}" type="slidenum">
              <a:rPr lang="en-GB" smtClean="0"/>
              <a:t>18</a:t>
            </a:fld>
            <a:endParaRPr lang="en-GB" dirty="0"/>
          </a:p>
        </p:txBody>
      </p:sp>
    </p:spTree>
    <p:extLst>
      <p:ext uri="{BB962C8B-B14F-4D97-AF65-F5344CB8AC3E}">
        <p14:creationId xmlns:p14="http://schemas.microsoft.com/office/powerpoint/2010/main" val="12369567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sz="1200" baseline="0" dirty="0">
              <a:latin typeface="Arial" pitchFamily="34" charset="0"/>
              <a:cs typeface="Arial" pitchFamily="34" charset="0"/>
            </a:endParaRPr>
          </a:p>
        </p:txBody>
      </p:sp>
      <p:sp>
        <p:nvSpPr>
          <p:cNvPr id="4" name="Espace réservé du numéro de diapositive 3"/>
          <p:cNvSpPr>
            <a:spLocks noGrp="1"/>
          </p:cNvSpPr>
          <p:nvPr>
            <p:ph type="sldNum" sz="quarter" idx="10"/>
          </p:nvPr>
        </p:nvSpPr>
        <p:spPr/>
        <p:txBody>
          <a:bodyPr/>
          <a:lstStyle/>
          <a:p>
            <a:fld id="{5674529A-8141-41AF-90F0-AD4A326B7714}" type="slidenum">
              <a:rPr lang="en-GB" smtClean="0"/>
              <a:t>19</a:t>
            </a:fld>
            <a:endParaRPr lang="en-GB" dirty="0"/>
          </a:p>
        </p:txBody>
      </p:sp>
    </p:spTree>
    <p:extLst>
      <p:ext uri="{BB962C8B-B14F-4D97-AF65-F5344CB8AC3E}">
        <p14:creationId xmlns:p14="http://schemas.microsoft.com/office/powerpoint/2010/main" val="1043367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sz="1200" baseline="0" dirty="0">
              <a:latin typeface="Arial" pitchFamily="34" charset="0"/>
              <a:cs typeface="Arial" pitchFamily="34" charset="0"/>
            </a:endParaRPr>
          </a:p>
        </p:txBody>
      </p:sp>
      <p:sp>
        <p:nvSpPr>
          <p:cNvPr id="4" name="Espace réservé du numéro de diapositive 3"/>
          <p:cNvSpPr>
            <a:spLocks noGrp="1"/>
          </p:cNvSpPr>
          <p:nvPr>
            <p:ph type="sldNum" sz="quarter" idx="10"/>
          </p:nvPr>
        </p:nvSpPr>
        <p:spPr/>
        <p:txBody>
          <a:bodyPr/>
          <a:lstStyle/>
          <a:p>
            <a:fld id="{5674529A-8141-41AF-90F0-AD4A326B7714}" type="slidenum">
              <a:rPr lang="en-GB" smtClean="0"/>
              <a:t>3</a:t>
            </a:fld>
            <a:endParaRPr lang="en-GB" dirty="0"/>
          </a:p>
        </p:txBody>
      </p:sp>
    </p:spTree>
    <p:extLst>
      <p:ext uri="{BB962C8B-B14F-4D97-AF65-F5344CB8AC3E}">
        <p14:creationId xmlns:p14="http://schemas.microsoft.com/office/powerpoint/2010/main" val="3177711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sz="1200" baseline="0" dirty="0">
              <a:latin typeface="Arial" pitchFamily="34" charset="0"/>
              <a:cs typeface="Arial" pitchFamily="34" charset="0"/>
            </a:endParaRPr>
          </a:p>
        </p:txBody>
      </p:sp>
      <p:sp>
        <p:nvSpPr>
          <p:cNvPr id="4" name="Espace réservé du numéro de diapositive 3"/>
          <p:cNvSpPr>
            <a:spLocks noGrp="1"/>
          </p:cNvSpPr>
          <p:nvPr>
            <p:ph type="sldNum" sz="quarter" idx="10"/>
          </p:nvPr>
        </p:nvSpPr>
        <p:spPr/>
        <p:txBody>
          <a:bodyPr/>
          <a:lstStyle/>
          <a:p>
            <a:fld id="{5674529A-8141-41AF-90F0-AD4A326B7714}" type="slidenum">
              <a:rPr lang="en-GB" smtClean="0"/>
              <a:t>4</a:t>
            </a:fld>
            <a:endParaRPr lang="en-GB" dirty="0"/>
          </a:p>
        </p:txBody>
      </p:sp>
    </p:spTree>
    <p:extLst>
      <p:ext uri="{BB962C8B-B14F-4D97-AF65-F5344CB8AC3E}">
        <p14:creationId xmlns:p14="http://schemas.microsoft.com/office/powerpoint/2010/main" val="56714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sz="1200" baseline="0" dirty="0">
              <a:latin typeface="Arial" pitchFamily="34" charset="0"/>
              <a:cs typeface="Arial" pitchFamily="34" charset="0"/>
            </a:endParaRPr>
          </a:p>
        </p:txBody>
      </p:sp>
      <p:sp>
        <p:nvSpPr>
          <p:cNvPr id="4" name="Espace réservé du numéro de diapositive 3"/>
          <p:cNvSpPr>
            <a:spLocks noGrp="1"/>
          </p:cNvSpPr>
          <p:nvPr>
            <p:ph type="sldNum" sz="quarter" idx="10"/>
          </p:nvPr>
        </p:nvSpPr>
        <p:spPr/>
        <p:txBody>
          <a:bodyPr/>
          <a:lstStyle/>
          <a:p>
            <a:fld id="{5674529A-8141-41AF-90F0-AD4A326B7714}" type="slidenum">
              <a:rPr lang="en-GB" smtClean="0"/>
              <a:t>5</a:t>
            </a:fld>
            <a:endParaRPr lang="en-GB" dirty="0"/>
          </a:p>
        </p:txBody>
      </p:sp>
    </p:spTree>
    <p:extLst>
      <p:ext uri="{BB962C8B-B14F-4D97-AF65-F5344CB8AC3E}">
        <p14:creationId xmlns:p14="http://schemas.microsoft.com/office/powerpoint/2010/main" val="4265815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sz="1200" baseline="0" dirty="0">
              <a:latin typeface="Arial" pitchFamily="34" charset="0"/>
              <a:cs typeface="Arial" pitchFamily="34" charset="0"/>
            </a:endParaRPr>
          </a:p>
        </p:txBody>
      </p:sp>
      <p:sp>
        <p:nvSpPr>
          <p:cNvPr id="4" name="Espace réservé du numéro de diapositive 3"/>
          <p:cNvSpPr>
            <a:spLocks noGrp="1"/>
          </p:cNvSpPr>
          <p:nvPr>
            <p:ph type="sldNum" sz="quarter" idx="10"/>
          </p:nvPr>
        </p:nvSpPr>
        <p:spPr/>
        <p:txBody>
          <a:bodyPr/>
          <a:lstStyle/>
          <a:p>
            <a:fld id="{5674529A-8141-41AF-90F0-AD4A326B7714}" type="slidenum">
              <a:rPr lang="en-GB" smtClean="0"/>
              <a:t>6</a:t>
            </a:fld>
            <a:endParaRPr lang="en-GB" dirty="0"/>
          </a:p>
        </p:txBody>
      </p:sp>
    </p:spTree>
    <p:extLst>
      <p:ext uri="{BB962C8B-B14F-4D97-AF65-F5344CB8AC3E}">
        <p14:creationId xmlns:p14="http://schemas.microsoft.com/office/powerpoint/2010/main" val="3041760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10"/>
          </p:nvPr>
        </p:nvSpPr>
        <p:spPr/>
        <p:txBody>
          <a:bodyPr/>
          <a:lstStyle/>
          <a:p>
            <a:fld id="{5674529A-8141-41AF-90F0-AD4A326B7714}" type="slidenum">
              <a:rPr lang="en-GB" smtClean="0"/>
              <a:t>7</a:t>
            </a:fld>
            <a:endParaRPr lang="en-GB" dirty="0"/>
          </a:p>
        </p:txBody>
      </p:sp>
    </p:spTree>
    <p:extLst>
      <p:ext uri="{BB962C8B-B14F-4D97-AF65-F5344CB8AC3E}">
        <p14:creationId xmlns:p14="http://schemas.microsoft.com/office/powerpoint/2010/main" val="3523363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10"/>
          </p:nvPr>
        </p:nvSpPr>
        <p:spPr/>
        <p:txBody>
          <a:bodyPr/>
          <a:lstStyle/>
          <a:p>
            <a:fld id="{5674529A-8141-41AF-90F0-AD4A326B7714}" type="slidenum">
              <a:rPr lang="en-GB" smtClean="0"/>
              <a:t>8</a:t>
            </a:fld>
            <a:endParaRPr lang="en-GB" dirty="0"/>
          </a:p>
        </p:txBody>
      </p:sp>
    </p:spTree>
    <p:extLst>
      <p:ext uri="{BB962C8B-B14F-4D97-AF65-F5344CB8AC3E}">
        <p14:creationId xmlns:p14="http://schemas.microsoft.com/office/powerpoint/2010/main" val="1015866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sz="1200" kern="1200" dirty="0">
                <a:solidFill>
                  <a:schemeClr val="tx1"/>
                </a:solidFill>
                <a:effectLst/>
                <a:latin typeface="+mn-lt"/>
                <a:ea typeface="+mn-ea"/>
                <a:cs typeface="+mn-cs"/>
              </a:rPr>
              <a:t> </a:t>
            </a:r>
          </a:p>
        </p:txBody>
      </p:sp>
      <p:sp>
        <p:nvSpPr>
          <p:cNvPr id="4" name="Espace réservé du numéro de diapositive 3"/>
          <p:cNvSpPr>
            <a:spLocks noGrp="1"/>
          </p:cNvSpPr>
          <p:nvPr>
            <p:ph type="sldNum" sz="quarter" idx="10"/>
          </p:nvPr>
        </p:nvSpPr>
        <p:spPr/>
        <p:txBody>
          <a:bodyPr/>
          <a:lstStyle/>
          <a:p>
            <a:fld id="{5674529A-8141-41AF-90F0-AD4A326B7714}" type="slidenum">
              <a:rPr lang="en-GB" smtClean="0"/>
              <a:t>13</a:t>
            </a:fld>
            <a:endParaRPr lang="en-GB" dirty="0"/>
          </a:p>
        </p:txBody>
      </p:sp>
    </p:spTree>
    <p:extLst>
      <p:ext uri="{BB962C8B-B14F-4D97-AF65-F5344CB8AC3E}">
        <p14:creationId xmlns:p14="http://schemas.microsoft.com/office/powerpoint/2010/main" val="2951079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sz="1200" baseline="0" dirty="0">
              <a:latin typeface="Arial" pitchFamily="34" charset="0"/>
              <a:cs typeface="Arial" pitchFamily="34" charset="0"/>
            </a:endParaRPr>
          </a:p>
        </p:txBody>
      </p:sp>
      <p:sp>
        <p:nvSpPr>
          <p:cNvPr id="4" name="Espace réservé du numéro de diapositive 3"/>
          <p:cNvSpPr>
            <a:spLocks noGrp="1"/>
          </p:cNvSpPr>
          <p:nvPr>
            <p:ph type="sldNum" sz="quarter" idx="10"/>
          </p:nvPr>
        </p:nvSpPr>
        <p:spPr/>
        <p:txBody>
          <a:bodyPr/>
          <a:lstStyle/>
          <a:p>
            <a:fld id="{5674529A-8141-41AF-90F0-AD4A326B7714}" type="slidenum">
              <a:rPr lang="en-GB" smtClean="0"/>
              <a:t>16</a:t>
            </a:fld>
            <a:endParaRPr lang="en-GB" dirty="0"/>
          </a:p>
        </p:txBody>
      </p:sp>
    </p:spTree>
    <p:extLst>
      <p:ext uri="{BB962C8B-B14F-4D97-AF65-F5344CB8AC3E}">
        <p14:creationId xmlns:p14="http://schemas.microsoft.com/office/powerpoint/2010/main" val="412774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7A0B2725-40AD-43CF-8824-ADF05F9B74C6}" type="datetime1">
              <a:rPr lang="fr-FR" smtClean="0">
                <a:solidFill>
                  <a:prstClr val="black">
                    <a:tint val="75000"/>
                  </a:prstClr>
                </a:solidFill>
              </a:rPr>
              <a:t>27/02/2017</a:t>
            </a:fld>
            <a:endParaRPr lang="fr-FR" dirty="0">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en-US" dirty="0">
                <a:solidFill>
                  <a:prstClr val="black">
                    <a:tint val="75000"/>
                  </a:prstClr>
                </a:solidFill>
              </a:rPr>
              <a:t>IMnI Executive Summary - April 2015</a:t>
            </a:r>
            <a:endParaRPr lang="fr-FR"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7D1E522E-B7A2-41D3-88DE-A2C511968664}"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val="92581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28A7535-968E-4D7A-AB1C-5B76DF7247B1}" type="datetime1">
              <a:rPr lang="fr-FR" smtClean="0">
                <a:solidFill>
                  <a:prstClr val="black">
                    <a:tint val="75000"/>
                  </a:prstClr>
                </a:solidFill>
              </a:rPr>
              <a:t>27/02/2017</a:t>
            </a:fld>
            <a:endParaRPr lang="fr-FR" dirty="0">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en-US" dirty="0">
                <a:solidFill>
                  <a:prstClr val="black">
                    <a:tint val="75000"/>
                  </a:prstClr>
                </a:solidFill>
              </a:rPr>
              <a:t>IMnI Executive Summary - April 2015</a:t>
            </a:r>
            <a:endParaRPr lang="fr-FR"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7D1E522E-B7A2-41D3-88DE-A2C511968664}"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val="130336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68B8519-A508-48E1-84CE-FDA9B9311DB1}" type="datetime1">
              <a:rPr lang="fr-FR" smtClean="0">
                <a:solidFill>
                  <a:prstClr val="black">
                    <a:tint val="75000"/>
                  </a:prstClr>
                </a:solidFill>
              </a:rPr>
              <a:t>27/02/2017</a:t>
            </a:fld>
            <a:endParaRPr lang="fr-FR" dirty="0">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en-US" dirty="0">
                <a:solidFill>
                  <a:prstClr val="black">
                    <a:tint val="75000"/>
                  </a:prstClr>
                </a:solidFill>
              </a:rPr>
              <a:t>IMnI Executive Summary - April 2015</a:t>
            </a:r>
            <a:endParaRPr lang="fr-FR"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7D1E522E-B7A2-41D3-88DE-A2C511968664}"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val="3592891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6807F20-B7FE-438B-BBDC-D44E19513664}" type="datetime1">
              <a:rPr lang="fr-FR" smtClean="0">
                <a:solidFill>
                  <a:prstClr val="black">
                    <a:tint val="75000"/>
                  </a:prstClr>
                </a:solidFill>
              </a:rPr>
              <a:t>27/02/2017</a:t>
            </a:fld>
            <a:endParaRPr lang="fr-FR" dirty="0">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en-US" dirty="0">
                <a:solidFill>
                  <a:prstClr val="black">
                    <a:tint val="75000"/>
                  </a:prstClr>
                </a:solidFill>
              </a:rPr>
              <a:t>IMnI Executive Summary - April 2015</a:t>
            </a:r>
            <a:endParaRPr lang="fr-FR"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7D1E522E-B7A2-41D3-88DE-A2C511968664}" type="slidenum">
              <a:rPr lang="fr-FR" smtClean="0">
                <a:solidFill>
                  <a:prstClr val="black">
                    <a:tint val="75000"/>
                  </a:prstClr>
                </a:solidFill>
              </a:rPr>
              <a:pPr/>
              <a:t>‹#›</a:t>
            </a:fld>
            <a:endParaRPr lang="fr-FR" dirty="0">
              <a:solidFill>
                <a:prstClr val="black">
                  <a:tint val="75000"/>
                </a:prstClr>
              </a:solidFill>
            </a:endParaRPr>
          </a:p>
        </p:txBody>
      </p:sp>
      <p:pic>
        <p:nvPicPr>
          <p:cNvPr id="10" name="Picture 2" descr="C:\Users\mcamaj.IMNI\AppData\Local\Microsoft\Windows\Temporary Internet Files\Content.Outlook\A3I4QYZI\banner 210mm-02.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4572000" y="44625"/>
            <a:ext cx="4536504" cy="87533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3893431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E4FE190A-4949-4B8A-892A-9498F70F648A}" type="datetime1">
              <a:rPr lang="fr-FR" smtClean="0">
                <a:solidFill>
                  <a:prstClr val="black">
                    <a:tint val="75000"/>
                  </a:prstClr>
                </a:solidFill>
              </a:rPr>
              <a:t>27/02/2017</a:t>
            </a:fld>
            <a:endParaRPr lang="fr-FR" dirty="0">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en-US" dirty="0">
                <a:solidFill>
                  <a:prstClr val="black">
                    <a:tint val="75000"/>
                  </a:prstClr>
                </a:solidFill>
              </a:rPr>
              <a:t>IMnI Executive Summary - April 2015</a:t>
            </a:r>
            <a:endParaRPr lang="fr-FR"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7D1E522E-B7A2-41D3-88DE-A2C511968664}" type="slidenum">
              <a:rPr lang="fr-FR" smtClean="0">
                <a:solidFill>
                  <a:prstClr val="black">
                    <a:tint val="75000"/>
                  </a:prstClr>
                </a:solidFill>
              </a:rPr>
              <a:pPr/>
              <a:t>‹#›</a:t>
            </a:fld>
            <a:endParaRPr lang="fr-FR" dirty="0">
              <a:solidFill>
                <a:prstClr val="black">
                  <a:tint val="75000"/>
                </a:prstClr>
              </a:solidFill>
            </a:endParaRPr>
          </a:p>
        </p:txBody>
      </p:sp>
      <p:pic>
        <p:nvPicPr>
          <p:cNvPr id="9" name="Picture 2" descr="C:\Users\mcamaj.IMNI\AppData\Local\Microsoft\Windows\Temporary Internet Files\Content.Outlook\A3I4QYZI\banner 210mm-02.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4572000" y="44625"/>
            <a:ext cx="4536504" cy="87533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3377844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E701FB6-200E-4BA0-AF4D-769054191A4E}" type="datetime1">
              <a:rPr lang="fr-FR" smtClean="0">
                <a:solidFill>
                  <a:prstClr val="black">
                    <a:tint val="75000"/>
                  </a:prstClr>
                </a:solidFill>
              </a:rPr>
              <a:t>27/02/2017</a:t>
            </a:fld>
            <a:endParaRPr lang="fr-FR" dirty="0">
              <a:solidFill>
                <a:prstClr val="black">
                  <a:tint val="75000"/>
                </a:prstClr>
              </a:solidFill>
            </a:endParaRPr>
          </a:p>
        </p:txBody>
      </p:sp>
      <p:sp>
        <p:nvSpPr>
          <p:cNvPr id="6" name="Espace réservé du pied de page 5"/>
          <p:cNvSpPr>
            <a:spLocks noGrp="1"/>
          </p:cNvSpPr>
          <p:nvPr>
            <p:ph type="ftr" sz="quarter" idx="11"/>
          </p:nvPr>
        </p:nvSpPr>
        <p:spPr/>
        <p:txBody>
          <a:bodyPr/>
          <a:lstStyle/>
          <a:p>
            <a:r>
              <a:rPr lang="en-US" dirty="0">
                <a:solidFill>
                  <a:prstClr val="black">
                    <a:tint val="75000"/>
                  </a:prstClr>
                </a:solidFill>
              </a:rPr>
              <a:t>IMnI Executive Summary - April 2015</a:t>
            </a:r>
            <a:endParaRPr lang="fr-FR" dirty="0">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7D1E522E-B7A2-41D3-88DE-A2C511968664}"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val="1677209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DDC9495E-967C-4A60-BDF2-4384433DF39B}" type="datetime1">
              <a:rPr lang="fr-FR" smtClean="0">
                <a:solidFill>
                  <a:prstClr val="black">
                    <a:tint val="75000"/>
                  </a:prstClr>
                </a:solidFill>
              </a:rPr>
              <a:t>27/02/2017</a:t>
            </a:fld>
            <a:endParaRPr lang="fr-FR" dirty="0">
              <a:solidFill>
                <a:prstClr val="black">
                  <a:tint val="75000"/>
                </a:prstClr>
              </a:solidFill>
            </a:endParaRPr>
          </a:p>
        </p:txBody>
      </p:sp>
      <p:sp>
        <p:nvSpPr>
          <p:cNvPr id="8" name="Espace réservé du pied de page 7"/>
          <p:cNvSpPr>
            <a:spLocks noGrp="1"/>
          </p:cNvSpPr>
          <p:nvPr>
            <p:ph type="ftr" sz="quarter" idx="11"/>
          </p:nvPr>
        </p:nvSpPr>
        <p:spPr/>
        <p:txBody>
          <a:bodyPr/>
          <a:lstStyle/>
          <a:p>
            <a:r>
              <a:rPr lang="en-US" dirty="0">
                <a:solidFill>
                  <a:prstClr val="black">
                    <a:tint val="75000"/>
                  </a:prstClr>
                </a:solidFill>
              </a:rPr>
              <a:t>IMnI Executive Summary - April 2015</a:t>
            </a:r>
            <a:endParaRPr lang="fr-FR" dirty="0">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7D1E522E-B7A2-41D3-88DE-A2C511968664}"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val="1505090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FA108220-E93E-46EF-B634-F38FBD7DE9A0}" type="datetime1">
              <a:rPr lang="fr-FR" smtClean="0">
                <a:solidFill>
                  <a:prstClr val="black">
                    <a:tint val="75000"/>
                  </a:prstClr>
                </a:solidFill>
              </a:rPr>
              <a:t>27/02/2017</a:t>
            </a:fld>
            <a:endParaRPr lang="fr-FR" dirty="0">
              <a:solidFill>
                <a:prstClr val="black">
                  <a:tint val="75000"/>
                </a:prstClr>
              </a:solidFill>
            </a:endParaRPr>
          </a:p>
        </p:txBody>
      </p:sp>
      <p:sp>
        <p:nvSpPr>
          <p:cNvPr id="4" name="Espace réservé du pied de page 3"/>
          <p:cNvSpPr>
            <a:spLocks noGrp="1"/>
          </p:cNvSpPr>
          <p:nvPr>
            <p:ph type="ftr" sz="quarter" idx="11"/>
          </p:nvPr>
        </p:nvSpPr>
        <p:spPr/>
        <p:txBody>
          <a:bodyPr/>
          <a:lstStyle/>
          <a:p>
            <a:r>
              <a:rPr lang="en-US" dirty="0">
                <a:solidFill>
                  <a:prstClr val="black">
                    <a:tint val="75000"/>
                  </a:prstClr>
                </a:solidFill>
              </a:rPr>
              <a:t>IMnI Executive Summary - April 2015</a:t>
            </a:r>
            <a:endParaRPr lang="fr-FR" dirty="0">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7D1E522E-B7A2-41D3-88DE-A2C511968664}"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val="1905981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1F001F6-4B2B-4BA4-99FF-4FE2A0077728}" type="datetime1">
              <a:rPr lang="fr-FR" smtClean="0">
                <a:solidFill>
                  <a:prstClr val="black">
                    <a:tint val="75000"/>
                  </a:prstClr>
                </a:solidFill>
              </a:rPr>
              <a:t>27/02/2017</a:t>
            </a:fld>
            <a:endParaRPr lang="fr-FR" dirty="0">
              <a:solidFill>
                <a:prstClr val="black">
                  <a:tint val="75000"/>
                </a:prstClr>
              </a:solidFill>
            </a:endParaRPr>
          </a:p>
        </p:txBody>
      </p:sp>
      <p:sp>
        <p:nvSpPr>
          <p:cNvPr id="3" name="Espace réservé du pied de page 2"/>
          <p:cNvSpPr>
            <a:spLocks noGrp="1"/>
          </p:cNvSpPr>
          <p:nvPr>
            <p:ph type="ftr" sz="quarter" idx="11"/>
          </p:nvPr>
        </p:nvSpPr>
        <p:spPr/>
        <p:txBody>
          <a:bodyPr/>
          <a:lstStyle/>
          <a:p>
            <a:r>
              <a:rPr lang="en-US" dirty="0">
                <a:solidFill>
                  <a:prstClr val="black">
                    <a:tint val="75000"/>
                  </a:prstClr>
                </a:solidFill>
              </a:rPr>
              <a:t>IMnI Executive Summary - April 2015</a:t>
            </a:r>
            <a:endParaRPr lang="fr-FR" dirty="0">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7D1E522E-B7A2-41D3-88DE-A2C511968664}"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val="1012425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9774D962-5D2C-4B43-B10D-4A3D3599FBB6}" type="datetime1">
              <a:rPr lang="fr-FR" smtClean="0">
                <a:solidFill>
                  <a:prstClr val="black">
                    <a:tint val="75000"/>
                  </a:prstClr>
                </a:solidFill>
              </a:rPr>
              <a:t>27/02/2017</a:t>
            </a:fld>
            <a:endParaRPr lang="fr-FR" dirty="0">
              <a:solidFill>
                <a:prstClr val="black">
                  <a:tint val="75000"/>
                </a:prstClr>
              </a:solidFill>
            </a:endParaRPr>
          </a:p>
        </p:txBody>
      </p:sp>
      <p:sp>
        <p:nvSpPr>
          <p:cNvPr id="6" name="Espace réservé du pied de page 5"/>
          <p:cNvSpPr>
            <a:spLocks noGrp="1"/>
          </p:cNvSpPr>
          <p:nvPr>
            <p:ph type="ftr" sz="quarter" idx="11"/>
          </p:nvPr>
        </p:nvSpPr>
        <p:spPr/>
        <p:txBody>
          <a:bodyPr/>
          <a:lstStyle/>
          <a:p>
            <a:r>
              <a:rPr lang="en-US" dirty="0">
                <a:solidFill>
                  <a:prstClr val="black">
                    <a:tint val="75000"/>
                  </a:prstClr>
                </a:solidFill>
              </a:rPr>
              <a:t>IMnI Executive Summary - April 2015</a:t>
            </a:r>
            <a:endParaRPr lang="fr-FR" dirty="0">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7D1E522E-B7A2-41D3-88DE-A2C511968664}"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val="2907747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1376E234-98DF-4330-AD96-333DC1098181}" type="datetime1">
              <a:rPr lang="fr-FR" smtClean="0">
                <a:solidFill>
                  <a:prstClr val="black">
                    <a:tint val="75000"/>
                  </a:prstClr>
                </a:solidFill>
              </a:rPr>
              <a:t>27/02/2017</a:t>
            </a:fld>
            <a:endParaRPr lang="fr-FR" dirty="0">
              <a:solidFill>
                <a:prstClr val="black">
                  <a:tint val="75000"/>
                </a:prstClr>
              </a:solidFill>
            </a:endParaRPr>
          </a:p>
        </p:txBody>
      </p:sp>
      <p:sp>
        <p:nvSpPr>
          <p:cNvPr id="6" name="Espace réservé du pied de page 5"/>
          <p:cNvSpPr>
            <a:spLocks noGrp="1"/>
          </p:cNvSpPr>
          <p:nvPr>
            <p:ph type="ftr" sz="quarter" idx="11"/>
          </p:nvPr>
        </p:nvSpPr>
        <p:spPr/>
        <p:txBody>
          <a:bodyPr/>
          <a:lstStyle/>
          <a:p>
            <a:r>
              <a:rPr lang="en-US" dirty="0">
                <a:solidFill>
                  <a:prstClr val="black">
                    <a:tint val="75000"/>
                  </a:prstClr>
                </a:solidFill>
              </a:rPr>
              <a:t>IMnI Executive Summary - April 2015</a:t>
            </a:r>
            <a:endParaRPr lang="fr-FR" dirty="0">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7D1E522E-B7A2-41D3-88DE-A2C511968664}"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val="2176456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36969216-14AD-4393-8AE3-63B42CE8CF9B}" type="datetime1">
              <a:rPr lang="fr-FR" smtClean="0">
                <a:solidFill>
                  <a:prstClr val="black">
                    <a:tint val="75000"/>
                  </a:prstClr>
                </a:solidFill>
              </a:rPr>
              <a:t>27/02/2017</a:t>
            </a:fld>
            <a:endParaRPr lang="fr-FR" dirty="0">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dirty="0">
                <a:solidFill>
                  <a:prstClr val="black">
                    <a:tint val="75000"/>
                  </a:prstClr>
                </a:solidFill>
              </a:rPr>
              <a:t>IMnI Executive Summary - April 2015</a:t>
            </a:r>
            <a:endParaRPr lang="fr-FR" dirty="0">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7D1E522E-B7A2-41D3-88DE-A2C511968664}" type="slidenum">
              <a:rPr lang="fr-FR" smtClean="0">
                <a:solidFill>
                  <a:prstClr val="black">
                    <a:tint val="75000"/>
                  </a:prstClr>
                </a:solidFill>
              </a:rPr>
              <a:pPr defTabSz="914400"/>
              <a:t>‹#›</a:t>
            </a:fld>
            <a:endParaRPr lang="fr-FR" dirty="0">
              <a:solidFill>
                <a:prstClr val="black">
                  <a:tint val="75000"/>
                </a:prstClr>
              </a:solidFill>
            </a:endParaRPr>
          </a:p>
        </p:txBody>
      </p:sp>
    </p:spTree>
    <p:extLst>
      <p:ext uri="{BB962C8B-B14F-4D97-AF65-F5344CB8AC3E}">
        <p14:creationId xmlns:p14="http://schemas.microsoft.com/office/powerpoint/2010/main" val="27097127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4002" y="2425494"/>
            <a:ext cx="8082474" cy="2806188"/>
          </a:xfrm>
        </p:spPr>
        <p:txBody>
          <a:bodyPr>
            <a:normAutofit fontScale="90000"/>
          </a:bodyPr>
          <a:lstStyle/>
          <a:p>
            <a:pPr algn="ctr"/>
            <a:r>
              <a:rPr lang="en-US" altLang="zh-CN" dirty="0" err="1"/>
              <a:t>Mn</a:t>
            </a:r>
            <a:r>
              <a:rPr lang="en-US" altLang="zh-CN" dirty="0"/>
              <a:t> ore and alloys market review and perspective</a:t>
            </a:r>
            <a:br>
              <a:rPr lang="en-US" altLang="zh-CN" dirty="0"/>
            </a:br>
            <a:br>
              <a:rPr lang="en-US" altLang="zh-CN" dirty="0"/>
            </a:br>
            <a:r>
              <a:rPr lang="en-US" altLang="zh-CN" sz="2400" dirty="0"/>
              <a:t>The 3rd  Asian Pacific Ferro-Alloys &amp; Steel International Conference</a:t>
            </a:r>
            <a:br>
              <a:rPr lang="en-US" altLang="zh-CN" sz="2400" dirty="0"/>
            </a:br>
            <a:r>
              <a:rPr lang="en-US" altLang="zh-CN" sz="2400" dirty="0"/>
              <a:t>Bangkok  mar 1</a:t>
            </a:r>
            <a:r>
              <a:rPr lang="en-US" altLang="zh-CN" sz="2400" baseline="30000" dirty="0"/>
              <a:t>st</a:t>
            </a:r>
            <a:r>
              <a:rPr lang="en-US" altLang="zh-CN" sz="2400" dirty="0"/>
              <a:t> 2017</a:t>
            </a:r>
            <a:endParaRPr lang="zh-CN" altLang="en-US" sz="2400" dirty="0"/>
          </a:p>
        </p:txBody>
      </p:sp>
    </p:spTree>
    <p:extLst>
      <p:ext uri="{BB962C8B-B14F-4D97-AF65-F5344CB8AC3E}">
        <p14:creationId xmlns:p14="http://schemas.microsoft.com/office/powerpoint/2010/main" val="2740179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7"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2" name="Espace réservé du numéro de diapositive 1"/>
          <p:cNvSpPr>
            <a:spLocks noGrp="1"/>
          </p:cNvSpPr>
          <p:nvPr>
            <p:ph type="sldNum" sz="quarter" idx="12"/>
          </p:nvPr>
        </p:nvSpPr>
        <p:spPr>
          <a:xfrm>
            <a:off x="7012177" y="6492875"/>
            <a:ext cx="2133600" cy="365125"/>
          </a:xfrm>
        </p:spPr>
        <p:txBody>
          <a:bodyPr/>
          <a:lstStyle/>
          <a:p>
            <a:fld id="{7D1E522E-B7A2-41D3-88DE-A2C511968664}" type="slidenum">
              <a:rPr lang="fr-FR" smtClean="0">
                <a:solidFill>
                  <a:prstClr val="black">
                    <a:tint val="75000"/>
                  </a:prstClr>
                </a:solidFill>
              </a:rPr>
              <a:pPr/>
              <a:t>10</a:t>
            </a:fld>
            <a:endParaRPr lang="fr-FR" dirty="0">
              <a:solidFill>
                <a:prstClr val="black">
                  <a:tint val="75000"/>
                </a:prstClr>
              </a:solidFill>
            </a:endParaRPr>
          </a:p>
        </p:txBody>
      </p:sp>
      <p:sp>
        <p:nvSpPr>
          <p:cNvPr id="8" name="ZoneTexte 7"/>
          <p:cNvSpPr txBox="1"/>
          <p:nvPr/>
        </p:nvSpPr>
        <p:spPr>
          <a:xfrm>
            <a:off x="149699" y="1210090"/>
            <a:ext cx="8713820" cy="307777"/>
          </a:xfrm>
          <a:prstGeom prst="rect">
            <a:avLst/>
          </a:prstGeom>
          <a:noFill/>
        </p:spPr>
        <p:txBody>
          <a:bodyPr wrap="square" rtlCol="0">
            <a:spAutoFit/>
          </a:bodyPr>
          <a:lstStyle/>
          <a:p>
            <a:r>
              <a:rPr lang="en-US" altLang="zh-CN" sz="1400" b="1" dirty="0">
                <a:latin typeface="Arial" pitchFamily="34" charset="0"/>
                <a:cs typeface="Arial" pitchFamily="34" charset="0"/>
              </a:rPr>
              <a:t>Price movement is the direct result of supply/demand balance </a:t>
            </a:r>
            <a:endParaRPr lang="en-GB" sz="1400" b="1" dirty="0">
              <a:latin typeface="Arial" pitchFamily="34" charset="0"/>
              <a:cs typeface="Arial" pitchFamily="34" charset="0"/>
            </a:endParaRPr>
          </a:p>
        </p:txBody>
      </p:sp>
      <p:sp>
        <p:nvSpPr>
          <p:cNvPr id="10" name="ZoneTexte 9"/>
          <p:cNvSpPr txBox="1"/>
          <p:nvPr/>
        </p:nvSpPr>
        <p:spPr>
          <a:xfrm>
            <a:off x="315593" y="5121641"/>
            <a:ext cx="8547926" cy="1600438"/>
          </a:xfrm>
          <a:prstGeom prst="rect">
            <a:avLst/>
          </a:prstGeom>
          <a:noFill/>
        </p:spPr>
        <p:txBody>
          <a:bodyPr wrap="square" rtlCol="0">
            <a:spAutoFit/>
          </a:bodyPr>
          <a:lstStyle/>
          <a:p>
            <a:r>
              <a:rPr lang="en-US" altLang="zh-CN" sz="1400" dirty="0" err="1">
                <a:latin typeface="Arial" pitchFamily="34" charset="0"/>
                <a:cs typeface="Arial" pitchFamily="34" charset="0"/>
              </a:rPr>
              <a:t>Mn</a:t>
            </a:r>
            <a:r>
              <a:rPr lang="en-US" altLang="zh-CN" sz="1400" dirty="0">
                <a:latin typeface="Arial" pitchFamily="34" charset="0"/>
                <a:cs typeface="Arial" pitchFamily="34" charset="0"/>
              </a:rPr>
              <a:t> ore price comes back to rational level after crazy increase in 2016. The main reasons of soaring </a:t>
            </a:r>
            <a:r>
              <a:rPr lang="en-US" altLang="zh-CN" sz="1400" dirty="0" err="1">
                <a:latin typeface="Arial" pitchFamily="34" charset="0"/>
                <a:cs typeface="Arial" pitchFamily="34" charset="0"/>
              </a:rPr>
              <a:t>Mn</a:t>
            </a:r>
            <a:r>
              <a:rPr lang="en-US" altLang="zh-CN" sz="1400" dirty="0">
                <a:latin typeface="Arial" pitchFamily="34" charset="0"/>
                <a:cs typeface="Arial" pitchFamily="34" charset="0"/>
              </a:rPr>
              <a:t> ore price in 2016 are temporary shortage of high grade ore and booming </a:t>
            </a:r>
            <a:r>
              <a:rPr lang="en-US" altLang="zh-CN" sz="1400" dirty="0" err="1">
                <a:latin typeface="Arial" pitchFamily="34" charset="0"/>
                <a:cs typeface="Arial" pitchFamily="34" charset="0"/>
              </a:rPr>
              <a:t>Mn</a:t>
            </a:r>
            <a:r>
              <a:rPr lang="en-US" altLang="zh-CN" sz="1400" dirty="0">
                <a:latin typeface="Arial" pitchFamily="34" charset="0"/>
                <a:cs typeface="Arial" pitchFamily="34" charset="0"/>
              </a:rPr>
              <a:t> alloy market. Reasons for current price drop are:</a:t>
            </a:r>
          </a:p>
          <a:p>
            <a:pPr marL="285750" indent="-285750">
              <a:buFontTx/>
              <a:buChar char="-"/>
            </a:pPr>
            <a:r>
              <a:rPr lang="en-US" altLang="zh-CN" sz="1400" dirty="0">
                <a:latin typeface="Arial" pitchFamily="34" charset="0"/>
                <a:cs typeface="Arial" pitchFamily="34" charset="0"/>
              </a:rPr>
              <a:t>Weak </a:t>
            </a:r>
            <a:r>
              <a:rPr lang="en-US" altLang="zh-CN" sz="1400" dirty="0" err="1">
                <a:latin typeface="Arial" pitchFamily="34" charset="0"/>
                <a:cs typeface="Arial" pitchFamily="34" charset="0"/>
              </a:rPr>
              <a:t>Mn</a:t>
            </a:r>
            <a:r>
              <a:rPr lang="en-US" altLang="zh-CN" sz="1400" dirty="0">
                <a:latin typeface="Arial" pitchFamily="34" charset="0"/>
                <a:cs typeface="Arial" pitchFamily="34" charset="0"/>
              </a:rPr>
              <a:t> alloy market in China;</a:t>
            </a:r>
          </a:p>
          <a:p>
            <a:pPr marL="285750" indent="-285750">
              <a:buFontTx/>
              <a:buChar char="-"/>
            </a:pPr>
            <a:r>
              <a:rPr lang="en-US" altLang="zh-CN" sz="1400" dirty="0">
                <a:latin typeface="Arial" pitchFamily="34" charset="0"/>
                <a:cs typeface="Arial" pitchFamily="34" charset="0"/>
              </a:rPr>
              <a:t>Some trading companies cleaning up </a:t>
            </a:r>
            <a:r>
              <a:rPr lang="en-US" altLang="zh-CN" sz="1400" dirty="0" err="1">
                <a:latin typeface="Arial" pitchFamily="34" charset="0"/>
                <a:cs typeface="Arial" pitchFamily="34" charset="0"/>
              </a:rPr>
              <a:t>Mn</a:t>
            </a:r>
            <a:r>
              <a:rPr lang="en-US" altLang="zh-CN" sz="1400" dirty="0">
                <a:latin typeface="Arial" pitchFamily="34" charset="0"/>
                <a:cs typeface="Arial" pitchFamily="34" charset="0"/>
              </a:rPr>
              <a:t> ore inventory;</a:t>
            </a:r>
          </a:p>
          <a:p>
            <a:pPr marL="285750" indent="-285750">
              <a:buFontTx/>
              <a:buChar char="-"/>
            </a:pPr>
            <a:r>
              <a:rPr lang="en-US" altLang="zh-CN" sz="1400" dirty="0">
                <a:latin typeface="Arial" pitchFamily="34" charset="0"/>
                <a:cs typeface="Arial" pitchFamily="34" charset="0"/>
              </a:rPr>
              <a:t>Psychological worry about future market.</a:t>
            </a:r>
          </a:p>
          <a:p>
            <a:pPr marL="285750" indent="-285750">
              <a:buFontTx/>
              <a:buChar char="-"/>
            </a:pPr>
            <a:endParaRPr lang="en-US" altLang="zh-CN" sz="1400" dirty="0">
              <a:latin typeface="Arial" pitchFamily="34" charset="0"/>
              <a:cs typeface="Arial" pitchFamily="34" charset="0"/>
            </a:endParaRPr>
          </a:p>
        </p:txBody>
      </p:sp>
      <p:pic>
        <p:nvPicPr>
          <p:cNvPr id="5" name="图片 4"/>
          <p:cNvPicPr>
            <a:picLocks noChangeAspect="1"/>
          </p:cNvPicPr>
          <p:nvPr/>
        </p:nvPicPr>
        <p:blipFill>
          <a:blip r:embed="rId2"/>
          <a:stretch>
            <a:fillRect/>
          </a:stretch>
        </p:blipFill>
        <p:spPr>
          <a:xfrm>
            <a:off x="1700094" y="1650692"/>
            <a:ext cx="5761978" cy="3066750"/>
          </a:xfrm>
          <a:prstGeom prst="rect">
            <a:avLst/>
          </a:prstGeom>
        </p:spPr>
      </p:pic>
      <p:sp>
        <p:nvSpPr>
          <p:cNvPr id="11" name="ZoneTexte 341"/>
          <p:cNvSpPr txBox="1"/>
          <p:nvPr/>
        </p:nvSpPr>
        <p:spPr>
          <a:xfrm>
            <a:off x="-1776" y="-3429"/>
            <a:ext cx="3718370" cy="954107"/>
          </a:xfrm>
          <a:prstGeom prst="rect">
            <a:avLst/>
          </a:prstGeom>
          <a:solidFill>
            <a:schemeClr val="accent1">
              <a:lumMod val="50000"/>
            </a:schemeClr>
          </a:solidFill>
        </p:spPr>
        <p:txBody>
          <a:bodyPr wrap="square" rtlCol="0">
            <a:spAutoFit/>
          </a:bodyPr>
          <a:lstStyle/>
          <a:p>
            <a:r>
              <a:rPr lang="en-GB" sz="2800" b="1" dirty="0">
                <a:solidFill>
                  <a:schemeClr val="bg1"/>
                </a:solidFill>
              </a:rPr>
              <a:t>1 – </a:t>
            </a:r>
            <a:r>
              <a:rPr lang="en-US" altLang="zh-CN" sz="2800" b="1" dirty="0" err="1">
                <a:solidFill>
                  <a:schemeClr val="bg1"/>
                </a:solidFill>
              </a:rPr>
              <a:t>Mn</a:t>
            </a:r>
            <a:r>
              <a:rPr lang="en-US" altLang="zh-CN" sz="2800" b="1" dirty="0">
                <a:solidFill>
                  <a:schemeClr val="bg1"/>
                </a:solidFill>
              </a:rPr>
              <a:t> market review </a:t>
            </a:r>
            <a:endParaRPr lang="en-GB" sz="2800" b="1" dirty="0">
              <a:solidFill>
                <a:schemeClr val="bg1"/>
              </a:solidFill>
            </a:endParaRPr>
          </a:p>
          <a:p>
            <a:r>
              <a:rPr lang="en-GB" sz="2800" b="1" dirty="0">
                <a:solidFill>
                  <a:schemeClr val="bg1"/>
                </a:solidFill>
              </a:rPr>
              <a:t>C – </a:t>
            </a:r>
            <a:r>
              <a:rPr lang="en-US" altLang="zh-CN" sz="2800" b="1" dirty="0" err="1">
                <a:solidFill>
                  <a:schemeClr val="bg1"/>
                </a:solidFill>
              </a:rPr>
              <a:t>Mn</a:t>
            </a:r>
            <a:r>
              <a:rPr lang="en-US" altLang="zh-CN" sz="2800" b="1" dirty="0">
                <a:solidFill>
                  <a:schemeClr val="bg1"/>
                </a:solidFill>
              </a:rPr>
              <a:t> ore S/D balance</a:t>
            </a:r>
            <a:endParaRPr lang="en-GB" sz="2800" b="1" dirty="0">
              <a:solidFill>
                <a:schemeClr val="bg1"/>
              </a:solidFill>
            </a:endParaRPr>
          </a:p>
        </p:txBody>
      </p:sp>
    </p:spTree>
    <p:extLst>
      <p:ext uri="{BB962C8B-B14F-4D97-AF65-F5344CB8AC3E}">
        <p14:creationId xmlns:p14="http://schemas.microsoft.com/office/powerpoint/2010/main" val="4043854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7"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2" name="Espace réservé du numéro de diapositive 1"/>
          <p:cNvSpPr>
            <a:spLocks noGrp="1"/>
          </p:cNvSpPr>
          <p:nvPr>
            <p:ph type="sldNum" sz="quarter" idx="12"/>
          </p:nvPr>
        </p:nvSpPr>
        <p:spPr>
          <a:xfrm>
            <a:off x="7012177" y="6492875"/>
            <a:ext cx="2133600" cy="365125"/>
          </a:xfrm>
        </p:spPr>
        <p:txBody>
          <a:bodyPr/>
          <a:lstStyle/>
          <a:p>
            <a:fld id="{7D1E522E-B7A2-41D3-88DE-A2C511968664}" type="slidenum">
              <a:rPr lang="fr-FR" smtClean="0">
                <a:solidFill>
                  <a:prstClr val="black">
                    <a:tint val="75000"/>
                  </a:prstClr>
                </a:solidFill>
              </a:rPr>
              <a:pPr/>
              <a:t>11</a:t>
            </a:fld>
            <a:endParaRPr lang="fr-FR" dirty="0">
              <a:solidFill>
                <a:prstClr val="black">
                  <a:tint val="75000"/>
                </a:prstClr>
              </a:solidFill>
            </a:endParaRPr>
          </a:p>
        </p:txBody>
      </p:sp>
      <p:sp>
        <p:nvSpPr>
          <p:cNvPr id="8" name="ZoneTexte 7"/>
          <p:cNvSpPr txBox="1"/>
          <p:nvPr/>
        </p:nvSpPr>
        <p:spPr>
          <a:xfrm>
            <a:off x="149699" y="1210090"/>
            <a:ext cx="8713820" cy="307777"/>
          </a:xfrm>
          <a:prstGeom prst="rect">
            <a:avLst/>
          </a:prstGeom>
          <a:noFill/>
        </p:spPr>
        <p:txBody>
          <a:bodyPr wrap="square" rtlCol="0">
            <a:spAutoFit/>
          </a:bodyPr>
          <a:lstStyle/>
          <a:p>
            <a:r>
              <a:rPr lang="en-US" altLang="zh-CN" sz="1400" b="1" dirty="0">
                <a:latin typeface="Arial" pitchFamily="34" charset="0"/>
                <a:cs typeface="Arial" pitchFamily="34" charset="0"/>
              </a:rPr>
              <a:t>China </a:t>
            </a:r>
            <a:r>
              <a:rPr lang="en-US" altLang="zh-CN" sz="1400" b="1" dirty="0" err="1">
                <a:latin typeface="Arial" pitchFamily="34" charset="0"/>
                <a:cs typeface="Arial" pitchFamily="34" charset="0"/>
              </a:rPr>
              <a:t>Mn</a:t>
            </a:r>
            <a:r>
              <a:rPr lang="en-US" altLang="zh-CN" sz="1400" b="1" dirty="0">
                <a:latin typeface="Arial" pitchFamily="34" charset="0"/>
                <a:cs typeface="Arial" pitchFamily="34" charset="0"/>
              </a:rPr>
              <a:t> industry relies more and more on imported </a:t>
            </a:r>
            <a:r>
              <a:rPr lang="en-US" altLang="zh-CN" sz="1400" b="1" dirty="0" err="1">
                <a:latin typeface="Arial" pitchFamily="34" charset="0"/>
                <a:cs typeface="Arial" pitchFamily="34" charset="0"/>
              </a:rPr>
              <a:t>Mn</a:t>
            </a:r>
            <a:r>
              <a:rPr lang="en-US" altLang="zh-CN" sz="1400" b="1" dirty="0">
                <a:latin typeface="Arial" pitchFamily="34" charset="0"/>
                <a:cs typeface="Arial" pitchFamily="34" charset="0"/>
              </a:rPr>
              <a:t> ore.</a:t>
            </a:r>
            <a:endParaRPr lang="en-GB" sz="1400" b="1" dirty="0">
              <a:latin typeface="Arial" pitchFamily="34" charset="0"/>
              <a:cs typeface="Arial" pitchFamily="34" charset="0"/>
            </a:endParaRPr>
          </a:p>
        </p:txBody>
      </p:sp>
      <p:sp>
        <p:nvSpPr>
          <p:cNvPr id="10" name="ZoneTexte 9"/>
          <p:cNvSpPr txBox="1"/>
          <p:nvPr/>
        </p:nvSpPr>
        <p:spPr>
          <a:xfrm>
            <a:off x="315593" y="5416608"/>
            <a:ext cx="8547926" cy="1384995"/>
          </a:xfrm>
          <a:prstGeom prst="rect">
            <a:avLst/>
          </a:prstGeom>
          <a:noFill/>
        </p:spPr>
        <p:txBody>
          <a:bodyPr wrap="square" rtlCol="0">
            <a:spAutoFit/>
          </a:bodyPr>
          <a:lstStyle/>
          <a:p>
            <a:r>
              <a:rPr lang="en-US" altLang="zh-CN" sz="1400" dirty="0">
                <a:latin typeface="Arial" pitchFamily="34" charset="0"/>
                <a:cs typeface="Arial" pitchFamily="34" charset="0"/>
              </a:rPr>
              <a:t>In 2016, China totally imported 17 million tons of </a:t>
            </a:r>
            <a:r>
              <a:rPr lang="en-US" altLang="zh-CN" sz="1400" dirty="0" err="1">
                <a:latin typeface="Arial" pitchFamily="34" charset="0"/>
                <a:cs typeface="Arial" pitchFamily="34" charset="0"/>
              </a:rPr>
              <a:t>Mn</a:t>
            </a:r>
            <a:r>
              <a:rPr lang="en-US" altLang="zh-CN" sz="1400" dirty="0">
                <a:latin typeface="Arial" pitchFamily="34" charset="0"/>
                <a:cs typeface="Arial" pitchFamily="34" charset="0"/>
              </a:rPr>
              <a:t> ore, accounting for 38% of world total </a:t>
            </a:r>
            <a:r>
              <a:rPr lang="en-US" altLang="zh-CN" sz="1400" dirty="0" err="1">
                <a:latin typeface="Arial" pitchFamily="34" charset="0"/>
                <a:cs typeface="Arial" pitchFamily="34" charset="0"/>
              </a:rPr>
              <a:t>Mn</a:t>
            </a:r>
            <a:r>
              <a:rPr lang="en-US" altLang="zh-CN" sz="1400" dirty="0">
                <a:latin typeface="Arial" pitchFamily="34" charset="0"/>
                <a:cs typeface="Arial" pitchFamily="34" charset="0"/>
              </a:rPr>
              <a:t> ore production, it increased by 8% from 2015 and hit a new high record:</a:t>
            </a:r>
          </a:p>
          <a:p>
            <a:pPr marL="285750" indent="-285750">
              <a:buFontTx/>
              <a:buChar char="-"/>
            </a:pPr>
            <a:r>
              <a:rPr lang="en-US" altLang="zh-CN" sz="1400" dirty="0" err="1">
                <a:latin typeface="Arial" pitchFamily="34" charset="0"/>
                <a:cs typeface="Arial" pitchFamily="34" charset="0"/>
              </a:rPr>
              <a:t>Mn</a:t>
            </a:r>
            <a:r>
              <a:rPr lang="en-US" altLang="zh-CN" sz="1400" dirty="0">
                <a:latin typeface="Arial" pitchFamily="34" charset="0"/>
                <a:cs typeface="Arial" pitchFamily="34" charset="0"/>
              </a:rPr>
              <a:t> ore from Ghana significantly increased;</a:t>
            </a:r>
          </a:p>
          <a:p>
            <a:pPr marL="285750" indent="-285750">
              <a:buFontTx/>
              <a:buChar char="-"/>
            </a:pPr>
            <a:r>
              <a:rPr lang="en-US" altLang="zh-CN" sz="1400" dirty="0" err="1">
                <a:latin typeface="Arial" pitchFamily="34" charset="0"/>
                <a:cs typeface="Arial" pitchFamily="34" charset="0"/>
              </a:rPr>
              <a:t>Mn</a:t>
            </a:r>
            <a:r>
              <a:rPr lang="en-US" altLang="zh-CN" sz="1400" dirty="0">
                <a:latin typeface="Arial" pitchFamily="34" charset="0"/>
                <a:cs typeface="Arial" pitchFamily="34" charset="0"/>
              </a:rPr>
              <a:t> ore from South Africa slightly increased, mainly for high Fe ore;</a:t>
            </a:r>
          </a:p>
          <a:p>
            <a:pPr marL="285750" indent="-285750">
              <a:buFontTx/>
              <a:buChar char="-"/>
            </a:pPr>
            <a:r>
              <a:rPr lang="en-US" altLang="zh-CN" sz="1400" dirty="0" err="1">
                <a:latin typeface="Arial" pitchFamily="34" charset="0"/>
                <a:cs typeface="Arial" pitchFamily="34" charset="0"/>
              </a:rPr>
              <a:t>Mn</a:t>
            </a:r>
            <a:r>
              <a:rPr lang="en-US" altLang="zh-CN" sz="1400" dirty="0">
                <a:latin typeface="Arial" pitchFamily="34" charset="0"/>
                <a:cs typeface="Arial" pitchFamily="34" charset="0"/>
              </a:rPr>
              <a:t> ore from Gabon decreased a lot</a:t>
            </a:r>
          </a:p>
          <a:p>
            <a:pPr marL="285750" indent="-285750">
              <a:buFontTx/>
              <a:buChar char="-"/>
            </a:pPr>
            <a:endParaRPr lang="en-GB" sz="1400" b="1" dirty="0">
              <a:latin typeface="Arial" pitchFamily="34" charset="0"/>
              <a:cs typeface="Arial" pitchFamily="34" charset="0"/>
            </a:endParaRPr>
          </a:p>
        </p:txBody>
      </p:sp>
      <p:pic>
        <p:nvPicPr>
          <p:cNvPr id="3" name="图片 2"/>
          <p:cNvPicPr>
            <a:picLocks noChangeAspect="1"/>
          </p:cNvPicPr>
          <p:nvPr/>
        </p:nvPicPr>
        <p:blipFill>
          <a:blip r:embed="rId2"/>
          <a:stretch>
            <a:fillRect/>
          </a:stretch>
        </p:blipFill>
        <p:spPr>
          <a:xfrm>
            <a:off x="967644" y="1576859"/>
            <a:ext cx="6866682" cy="3850546"/>
          </a:xfrm>
          <a:prstGeom prst="rect">
            <a:avLst/>
          </a:prstGeom>
        </p:spPr>
      </p:pic>
      <p:sp>
        <p:nvSpPr>
          <p:cNvPr id="11" name="ZoneTexte 341"/>
          <p:cNvSpPr txBox="1"/>
          <p:nvPr/>
        </p:nvSpPr>
        <p:spPr>
          <a:xfrm>
            <a:off x="-1776" y="-3429"/>
            <a:ext cx="3718370" cy="954107"/>
          </a:xfrm>
          <a:prstGeom prst="rect">
            <a:avLst/>
          </a:prstGeom>
          <a:solidFill>
            <a:schemeClr val="accent1">
              <a:lumMod val="50000"/>
            </a:schemeClr>
          </a:solidFill>
        </p:spPr>
        <p:txBody>
          <a:bodyPr wrap="square" rtlCol="0">
            <a:spAutoFit/>
          </a:bodyPr>
          <a:lstStyle/>
          <a:p>
            <a:r>
              <a:rPr lang="en-GB" sz="2800" b="1" dirty="0">
                <a:solidFill>
                  <a:schemeClr val="bg1"/>
                </a:solidFill>
              </a:rPr>
              <a:t>1 – </a:t>
            </a:r>
            <a:r>
              <a:rPr lang="en-US" altLang="zh-CN" sz="2800" b="1" dirty="0" err="1">
                <a:solidFill>
                  <a:schemeClr val="bg1"/>
                </a:solidFill>
              </a:rPr>
              <a:t>Mn</a:t>
            </a:r>
            <a:r>
              <a:rPr lang="en-US" altLang="zh-CN" sz="2800" b="1" dirty="0">
                <a:solidFill>
                  <a:schemeClr val="bg1"/>
                </a:solidFill>
              </a:rPr>
              <a:t> market review </a:t>
            </a:r>
            <a:endParaRPr lang="en-GB" sz="2800" b="1" dirty="0">
              <a:solidFill>
                <a:schemeClr val="bg1"/>
              </a:solidFill>
            </a:endParaRPr>
          </a:p>
          <a:p>
            <a:r>
              <a:rPr lang="en-GB" sz="2800" b="1" dirty="0">
                <a:solidFill>
                  <a:schemeClr val="bg1"/>
                </a:solidFill>
              </a:rPr>
              <a:t>D – </a:t>
            </a:r>
            <a:r>
              <a:rPr lang="en-US" altLang="zh-CN" sz="2800" b="1" dirty="0">
                <a:solidFill>
                  <a:schemeClr val="bg1"/>
                </a:solidFill>
              </a:rPr>
              <a:t>Impact on China</a:t>
            </a:r>
            <a:endParaRPr lang="en-GB" sz="2800" b="1" dirty="0">
              <a:solidFill>
                <a:schemeClr val="bg1"/>
              </a:solidFill>
            </a:endParaRPr>
          </a:p>
        </p:txBody>
      </p:sp>
    </p:spTree>
    <p:extLst>
      <p:ext uri="{BB962C8B-B14F-4D97-AF65-F5344CB8AC3E}">
        <p14:creationId xmlns:p14="http://schemas.microsoft.com/office/powerpoint/2010/main" val="1742794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7"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2" name="Espace réservé du numéro de diapositive 1"/>
          <p:cNvSpPr>
            <a:spLocks noGrp="1"/>
          </p:cNvSpPr>
          <p:nvPr>
            <p:ph type="sldNum" sz="quarter" idx="12"/>
          </p:nvPr>
        </p:nvSpPr>
        <p:spPr>
          <a:xfrm>
            <a:off x="7012177" y="6492875"/>
            <a:ext cx="2133600" cy="365125"/>
          </a:xfrm>
        </p:spPr>
        <p:txBody>
          <a:bodyPr/>
          <a:lstStyle/>
          <a:p>
            <a:fld id="{7D1E522E-B7A2-41D3-88DE-A2C511968664}" type="slidenum">
              <a:rPr lang="fr-FR" smtClean="0">
                <a:solidFill>
                  <a:prstClr val="black">
                    <a:tint val="75000"/>
                  </a:prstClr>
                </a:solidFill>
              </a:rPr>
              <a:pPr/>
              <a:t>12</a:t>
            </a:fld>
            <a:endParaRPr lang="fr-FR" dirty="0">
              <a:solidFill>
                <a:prstClr val="black">
                  <a:tint val="75000"/>
                </a:prstClr>
              </a:solidFill>
            </a:endParaRPr>
          </a:p>
        </p:txBody>
      </p:sp>
      <p:sp>
        <p:nvSpPr>
          <p:cNvPr id="8" name="ZoneTexte 7"/>
          <p:cNvSpPr txBox="1"/>
          <p:nvPr/>
        </p:nvSpPr>
        <p:spPr>
          <a:xfrm>
            <a:off x="149699" y="1210090"/>
            <a:ext cx="8713820" cy="307777"/>
          </a:xfrm>
          <a:prstGeom prst="rect">
            <a:avLst/>
          </a:prstGeom>
          <a:noFill/>
        </p:spPr>
        <p:txBody>
          <a:bodyPr wrap="square" rtlCol="0">
            <a:spAutoFit/>
          </a:bodyPr>
          <a:lstStyle/>
          <a:p>
            <a:r>
              <a:rPr lang="en-US" altLang="zh-CN" sz="1400" b="1" dirty="0" err="1">
                <a:latin typeface="Arial" pitchFamily="34" charset="0"/>
                <a:cs typeface="Arial" pitchFamily="34" charset="0"/>
              </a:rPr>
              <a:t>Mn</a:t>
            </a:r>
            <a:r>
              <a:rPr lang="en-US" altLang="zh-CN" sz="1400" b="1" dirty="0">
                <a:latin typeface="Arial" pitchFamily="34" charset="0"/>
                <a:cs typeface="Arial" pitchFamily="34" charset="0"/>
              </a:rPr>
              <a:t> ore inventory at China ports experienced a big drop and jump.</a:t>
            </a:r>
            <a:endParaRPr lang="en-GB" sz="1400" b="1" dirty="0">
              <a:latin typeface="Arial" pitchFamily="34" charset="0"/>
              <a:cs typeface="Arial" pitchFamily="34" charset="0"/>
            </a:endParaRPr>
          </a:p>
        </p:txBody>
      </p:sp>
      <p:sp>
        <p:nvSpPr>
          <p:cNvPr id="10" name="ZoneTexte 9"/>
          <p:cNvSpPr txBox="1"/>
          <p:nvPr/>
        </p:nvSpPr>
        <p:spPr>
          <a:xfrm>
            <a:off x="149699" y="5494045"/>
            <a:ext cx="8547926" cy="738664"/>
          </a:xfrm>
          <a:prstGeom prst="rect">
            <a:avLst/>
          </a:prstGeom>
          <a:noFill/>
        </p:spPr>
        <p:txBody>
          <a:bodyPr wrap="square" rtlCol="0">
            <a:spAutoFit/>
          </a:bodyPr>
          <a:lstStyle/>
          <a:p>
            <a:pPr marL="285750" indent="-285750">
              <a:buFontTx/>
              <a:buChar char="-"/>
            </a:pPr>
            <a:r>
              <a:rPr lang="en-US" altLang="zh-CN" sz="1400" dirty="0" err="1">
                <a:latin typeface="Arial" pitchFamily="34" charset="0"/>
                <a:cs typeface="Arial" pitchFamily="34" charset="0"/>
              </a:rPr>
              <a:t>Mn</a:t>
            </a:r>
            <a:r>
              <a:rPr lang="en-US" altLang="zh-CN" sz="1400" dirty="0">
                <a:latin typeface="Arial" pitchFamily="34" charset="0"/>
                <a:cs typeface="Arial" pitchFamily="34" charset="0"/>
              </a:rPr>
              <a:t> ore stock at China ports sharply increased since end of 2016, current stock is over 2.8 million tons.</a:t>
            </a:r>
          </a:p>
          <a:p>
            <a:pPr marL="285750" indent="-285750">
              <a:buFontTx/>
              <a:buChar char="-"/>
            </a:pPr>
            <a:r>
              <a:rPr lang="en-US" altLang="zh-CN" sz="1400" dirty="0">
                <a:latin typeface="Arial" pitchFamily="34" charset="0"/>
                <a:cs typeface="Arial" pitchFamily="34" charset="0"/>
              </a:rPr>
              <a:t>As the largest </a:t>
            </a:r>
            <a:r>
              <a:rPr lang="en-US" altLang="zh-CN" sz="1400" dirty="0" err="1">
                <a:latin typeface="Arial" pitchFamily="34" charset="0"/>
                <a:cs typeface="Arial" pitchFamily="34" charset="0"/>
              </a:rPr>
              <a:t>Mn</a:t>
            </a:r>
            <a:r>
              <a:rPr lang="en-US" altLang="zh-CN" sz="1400" dirty="0">
                <a:latin typeface="Arial" pitchFamily="34" charset="0"/>
                <a:cs typeface="Arial" pitchFamily="34" charset="0"/>
              </a:rPr>
              <a:t> ore import port, Tianjin port is now holding over 2.2 million tons of </a:t>
            </a:r>
            <a:r>
              <a:rPr lang="en-US" altLang="zh-CN" sz="1400" dirty="0" err="1">
                <a:latin typeface="Arial" pitchFamily="34" charset="0"/>
                <a:cs typeface="Arial" pitchFamily="34" charset="0"/>
              </a:rPr>
              <a:t>Mn</a:t>
            </a:r>
            <a:r>
              <a:rPr lang="en-US" altLang="zh-CN" sz="1400" dirty="0">
                <a:latin typeface="Arial" pitchFamily="34" charset="0"/>
                <a:cs typeface="Arial" pitchFamily="34" charset="0"/>
              </a:rPr>
              <a:t> ore stock, around half of them are South African ore.</a:t>
            </a:r>
            <a:endParaRPr lang="en-GB" sz="1400" b="1" dirty="0">
              <a:latin typeface="Arial" pitchFamily="34" charset="0"/>
              <a:cs typeface="Arial" pitchFamily="34" charset="0"/>
            </a:endParaRPr>
          </a:p>
        </p:txBody>
      </p:sp>
      <p:pic>
        <p:nvPicPr>
          <p:cNvPr id="6" name="图片 5"/>
          <p:cNvPicPr>
            <a:picLocks noChangeAspect="1"/>
          </p:cNvPicPr>
          <p:nvPr/>
        </p:nvPicPr>
        <p:blipFill>
          <a:blip r:embed="rId2"/>
          <a:stretch>
            <a:fillRect/>
          </a:stretch>
        </p:blipFill>
        <p:spPr>
          <a:xfrm>
            <a:off x="1347118" y="1656733"/>
            <a:ext cx="5392895" cy="3778892"/>
          </a:xfrm>
          <a:prstGeom prst="rect">
            <a:avLst/>
          </a:prstGeom>
        </p:spPr>
      </p:pic>
      <p:sp>
        <p:nvSpPr>
          <p:cNvPr id="11" name="ZoneTexte 341"/>
          <p:cNvSpPr txBox="1"/>
          <p:nvPr/>
        </p:nvSpPr>
        <p:spPr>
          <a:xfrm>
            <a:off x="-1776" y="-3429"/>
            <a:ext cx="3718370" cy="954107"/>
          </a:xfrm>
          <a:prstGeom prst="rect">
            <a:avLst/>
          </a:prstGeom>
          <a:solidFill>
            <a:schemeClr val="accent1">
              <a:lumMod val="50000"/>
            </a:schemeClr>
          </a:solidFill>
        </p:spPr>
        <p:txBody>
          <a:bodyPr wrap="square" rtlCol="0">
            <a:spAutoFit/>
          </a:bodyPr>
          <a:lstStyle/>
          <a:p>
            <a:r>
              <a:rPr lang="en-GB" sz="2800" b="1" dirty="0">
                <a:solidFill>
                  <a:schemeClr val="bg1"/>
                </a:solidFill>
              </a:rPr>
              <a:t>1 – </a:t>
            </a:r>
            <a:r>
              <a:rPr lang="en-US" altLang="zh-CN" sz="2800" b="1" dirty="0" err="1">
                <a:solidFill>
                  <a:schemeClr val="bg1"/>
                </a:solidFill>
              </a:rPr>
              <a:t>Mn</a:t>
            </a:r>
            <a:r>
              <a:rPr lang="en-US" altLang="zh-CN" sz="2800" b="1" dirty="0">
                <a:solidFill>
                  <a:schemeClr val="bg1"/>
                </a:solidFill>
              </a:rPr>
              <a:t> market review </a:t>
            </a:r>
            <a:endParaRPr lang="en-GB" sz="2800" b="1" dirty="0">
              <a:solidFill>
                <a:schemeClr val="bg1"/>
              </a:solidFill>
            </a:endParaRPr>
          </a:p>
          <a:p>
            <a:r>
              <a:rPr lang="en-GB" sz="2800" b="1" dirty="0">
                <a:solidFill>
                  <a:schemeClr val="bg1"/>
                </a:solidFill>
              </a:rPr>
              <a:t>D – </a:t>
            </a:r>
            <a:r>
              <a:rPr lang="en-US" altLang="zh-CN" sz="2800" b="1" dirty="0">
                <a:solidFill>
                  <a:schemeClr val="bg1"/>
                </a:solidFill>
              </a:rPr>
              <a:t>Impact on China</a:t>
            </a:r>
            <a:endParaRPr lang="en-GB" sz="2800" b="1" dirty="0">
              <a:solidFill>
                <a:schemeClr val="bg1"/>
              </a:solidFill>
            </a:endParaRPr>
          </a:p>
        </p:txBody>
      </p:sp>
    </p:spTree>
    <p:extLst>
      <p:ext uri="{BB962C8B-B14F-4D97-AF65-F5344CB8AC3E}">
        <p14:creationId xmlns:p14="http://schemas.microsoft.com/office/powerpoint/2010/main" val="2050596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7"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342" name="ZoneTexte 341"/>
          <p:cNvSpPr txBox="1"/>
          <p:nvPr/>
        </p:nvSpPr>
        <p:spPr>
          <a:xfrm>
            <a:off x="-1775" y="-3429"/>
            <a:ext cx="2081298" cy="523220"/>
          </a:xfrm>
          <a:prstGeom prst="rect">
            <a:avLst/>
          </a:prstGeom>
          <a:solidFill>
            <a:schemeClr val="accent1">
              <a:lumMod val="50000"/>
            </a:schemeClr>
          </a:solidFill>
        </p:spPr>
        <p:txBody>
          <a:bodyPr wrap="square" rtlCol="0">
            <a:spAutoFit/>
          </a:bodyPr>
          <a:lstStyle/>
          <a:p>
            <a:r>
              <a:rPr lang="en-GB" sz="2800" b="1" dirty="0">
                <a:solidFill>
                  <a:schemeClr val="bg1"/>
                </a:solidFill>
              </a:rPr>
              <a:t>Outline</a:t>
            </a:r>
          </a:p>
        </p:txBody>
      </p:sp>
      <p:sp>
        <p:nvSpPr>
          <p:cNvPr id="2" name="Espace réservé du numéro de diapositive 1"/>
          <p:cNvSpPr>
            <a:spLocks noGrp="1"/>
          </p:cNvSpPr>
          <p:nvPr>
            <p:ph type="sldNum" sz="quarter" idx="12"/>
          </p:nvPr>
        </p:nvSpPr>
        <p:spPr>
          <a:xfrm>
            <a:off x="7010400" y="6285082"/>
            <a:ext cx="2133600" cy="365125"/>
          </a:xfrm>
        </p:spPr>
        <p:txBody>
          <a:bodyPr/>
          <a:lstStyle/>
          <a:p>
            <a:fld id="{7D1E522E-B7A2-41D3-88DE-A2C511968664}" type="slidenum">
              <a:rPr lang="fr-FR" smtClean="0">
                <a:solidFill>
                  <a:prstClr val="black">
                    <a:tint val="75000"/>
                  </a:prstClr>
                </a:solidFill>
              </a:rPr>
              <a:pPr/>
              <a:t>13</a:t>
            </a:fld>
            <a:endParaRPr lang="fr-FR" dirty="0">
              <a:solidFill>
                <a:prstClr val="black">
                  <a:tint val="75000"/>
                </a:prstClr>
              </a:solidFill>
            </a:endParaRPr>
          </a:p>
        </p:txBody>
      </p:sp>
      <p:sp>
        <p:nvSpPr>
          <p:cNvPr id="9" name="ZoneTexte 8"/>
          <p:cNvSpPr txBox="1"/>
          <p:nvPr/>
        </p:nvSpPr>
        <p:spPr>
          <a:xfrm>
            <a:off x="307975" y="1411935"/>
            <a:ext cx="8836024" cy="1938992"/>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1 – </a:t>
            </a:r>
            <a:r>
              <a:rPr lang="en-US" altLang="zh-CN" sz="2400" b="1" dirty="0" err="1">
                <a:latin typeface="Arial" panose="020B0604020202020204" pitchFamily="34" charset="0"/>
                <a:cs typeface="Arial" panose="020B0604020202020204" pitchFamily="34" charset="0"/>
              </a:rPr>
              <a:t>Mn</a:t>
            </a:r>
            <a:r>
              <a:rPr lang="en-US" altLang="zh-CN" sz="2400" b="1" dirty="0">
                <a:latin typeface="Arial" panose="020B0604020202020204" pitchFamily="34" charset="0"/>
                <a:cs typeface="Arial" panose="020B0604020202020204" pitchFamily="34" charset="0"/>
              </a:rPr>
              <a:t> market review</a:t>
            </a:r>
            <a:endParaRPr lang="en-GB" sz="2400" b="1" dirty="0">
              <a:latin typeface="Arial" panose="020B0604020202020204" pitchFamily="34" charset="0"/>
              <a:cs typeface="Arial" panose="020B0604020202020204" pitchFamily="34" charset="0"/>
            </a:endParaRPr>
          </a:p>
          <a:p>
            <a:r>
              <a:rPr lang="en-GB" sz="2400" dirty="0">
                <a:solidFill>
                  <a:srgbClr val="0070C0"/>
                </a:solidFill>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A – </a:t>
            </a:r>
            <a:r>
              <a:rPr lang="en-US" sz="2400" dirty="0">
                <a:latin typeface="Arial" panose="020B0604020202020204" pitchFamily="34" charset="0"/>
                <a:cs typeface="Arial" panose="020B0604020202020204" pitchFamily="34" charset="0"/>
              </a:rPr>
              <a:t>Supply</a:t>
            </a:r>
            <a:r>
              <a:rPr lang="en-GB" sz="2400" dirty="0">
                <a:latin typeface="Arial" panose="020B0604020202020204" pitchFamily="34" charset="0"/>
                <a:cs typeface="Arial" panose="020B0604020202020204" pitchFamily="34" charset="0"/>
              </a:rPr>
              <a:t>,</a:t>
            </a:r>
          </a:p>
          <a:p>
            <a:r>
              <a:rPr lang="en-GB" sz="2400" dirty="0">
                <a:latin typeface="Arial" panose="020B0604020202020204" pitchFamily="34" charset="0"/>
                <a:cs typeface="Arial" panose="020B0604020202020204" pitchFamily="34" charset="0"/>
              </a:rPr>
              <a:t>	B – </a:t>
            </a:r>
            <a:r>
              <a:rPr lang="en-US" sz="2400" dirty="0">
                <a:latin typeface="Arial" panose="020B0604020202020204" pitchFamily="34" charset="0"/>
                <a:cs typeface="Arial" panose="020B0604020202020204" pitchFamily="34" charset="0"/>
              </a:rPr>
              <a:t>Demand</a:t>
            </a:r>
            <a:r>
              <a:rPr lang="en-GB" sz="2400" dirty="0">
                <a:latin typeface="Arial" panose="020B0604020202020204" pitchFamily="34" charset="0"/>
                <a:cs typeface="Arial" panose="020B0604020202020204" pitchFamily="34" charset="0"/>
              </a:rPr>
              <a:t>,</a:t>
            </a:r>
          </a:p>
          <a:p>
            <a:r>
              <a:rPr lang="en-GB" sz="2400" dirty="0">
                <a:latin typeface="Arial" panose="020B0604020202020204" pitchFamily="34" charset="0"/>
                <a:cs typeface="Arial" panose="020B0604020202020204" pitchFamily="34" charset="0"/>
              </a:rPr>
              <a:t>	C – </a:t>
            </a:r>
            <a:r>
              <a:rPr lang="en-US" sz="2400" dirty="0">
                <a:latin typeface="Arial" panose="020B0604020202020204" pitchFamily="34" charset="0"/>
                <a:cs typeface="Arial" panose="020B0604020202020204" pitchFamily="34" charset="0"/>
              </a:rPr>
              <a:t>Supply/Demand Balance</a:t>
            </a:r>
            <a:r>
              <a:rPr lang="en-US" altLang="zh-CN" sz="2400" dirty="0">
                <a:latin typeface="Arial" panose="020B0604020202020204" pitchFamily="34" charset="0"/>
                <a:cs typeface="Arial" panose="020B0604020202020204" pitchFamily="34" charset="0"/>
              </a:rPr>
              <a:t> </a:t>
            </a:r>
          </a:p>
          <a:p>
            <a:r>
              <a:rPr lang="en-GB" sz="2400" dirty="0">
                <a:latin typeface="Arial" panose="020B0604020202020204" pitchFamily="34" charset="0"/>
                <a:cs typeface="Arial" panose="020B0604020202020204" pitchFamily="34" charset="0"/>
              </a:rPr>
              <a:t>	D </a:t>
            </a:r>
            <a:r>
              <a:rPr lang="en-GB" altLang="zh-CN" sz="2400" dirty="0">
                <a:latin typeface="Arial" panose="020B0604020202020204" pitchFamily="34" charset="0"/>
                <a:cs typeface="Arial" panose="020B0604020202020204" pitchFamily="34" charset="0"/>
              </a:rPr>
              <a:t>– </a:t>
            </a:r>
            <a:r>
              <a:rPr lang="en-US" altLang="zh-CN" sz="2400" dirty="0">
                <a:latin typeface="Arial" panose="020B0604020202020204" pitchFamily="34" charset="0"/>
                <a:cs typeface="Arial" panose="020B0604020202020204" pitchFamily="34" charset="0"/>
              </a:rPr>
              <a:t>Impact on China market</a:t>
            </a:r>
            <a:endParaRPr lang="en-GB" sz="2400" dirty="0">
              <a:latin typeface="Arial" panose="020B0604020202020204" pitchFamily="34" charset="0"/>
              <a:cs typeface="Arial" panose="020B0604020202020204" pitchFamily="34" charset="0"/>
            </a:endParaRPr>
          </a:p>
        </p:txBody>
      </p:sp>
      <p:sp>
        <p:nvSpPr>
          <p:cNvPr id="8" name="ZoneTexte 7"/>
          <p:cNvSpPr txBox="1"/>
          <p:nvPr/>
        </p:nvSpPr>
        <p:spPr>
          <a:xfrm>
            <a:off x="307976" y="4487709"/>
            <a:ext cx="8836024" cy="461665"/>
          </a:xfrm>
          <a:prstGeom prst="rect">
            <a:avLst/>
          </a:prstGeom>
          <a:noFill/>
        </p:spPr>
        <p:txBody>
          <a:bodyPr wrap="square" rtlCol="0">
            <a:spAutoFit/>
          </a:bodyPr>
          <a:lstStyle/>
          <a:p>
            <a:r>
              <a:rPr lang="en-US" altLang="zh-CN" sz="2400" b="1" dirty="0">
                <a:latin typeface="Arial" panose="020B0604020202020204" pitchFamily="34" charset="0"/>
                <a:cs typeface="Arial" panose="020B0604020202020204" pitchFamily="34" charset="0"/>
              </a:rPr>
              <a:t>2</a:t>
            </a:r>
            <a:r>
              <a:rPr lang="en-GB" altLang="zh-CN" sz="2400" b="1" dirty="0">
                <a:latin typeface="Arial" panose="020B0604020202020204" pitchFamily="34" charset="0"/>
                <a:cs typeface="Arial" panose="020B0604020202020204" pitchFamily="34" charset="0"/>
              </a:rPr>
              <a:t> – </a:t>
            </a:r>
            <a:r>
              <a:rPr lang="en-US" altLang="zh-CN" sz="2400" b="1" dirty="0" err="1">
                <a:latin typeface="Arial" panose="020B0604020202020204" pitchFamily="34" charset="0"/>
                <a:cs typeface="Arial" panose="020B0604020202020204" pitchFamily="34" charset="0"/>
              </a:rPr>
              <a:t>Mn</a:t>
            </a:r>
            <a:r>
              <a:rPr lang="en-US" altLang="zh-CN" sz="2400" b="1" dirty="0">
                <a:latin typeface="Arial" panose="020B0604020202020204" pitchFamily="34" charset="0"/>
                <a:cs typeface="Arial" panose="020B0604020202020204" pitchFamily="34" charset="0"/>
              </a:rPr>
              <a:t> market perspective</a:t>
            </a:r>
            <a:endParaRPr lang="en-GB" altLang="zh-CN" sz="2400" b="1" dirty="0">
              <a:latin typeface="Arial" panose="020B0604020202020204" pitchFamily="34" charset="0"/>
              <a:cs typeface="Arial" panose="020B0604020202020204" pitchFamily="34" charset="0"/>
            </a:endParaRPr>
          </a:p>
        </p:txBody>
      </p:sp>
      <p:sp>
        <p:nvSpPr>
          <p:cNvPr id="10" name="ZoneTexte 8"/>
          <p:cNvSpPr txBox="1"/>
          <p:nvPr/>
        </p:nvSpPr>
        <p:spPr>
          <a:xfrm>
            <a:off x="307976" y="3613667"/>
            <a:ext cx="8836024" cy="461665"/>
          </a:xfrm>
          <a:prstGeom prst="rect">
            <a:avLst/>
          </a:prstGeom>
          <a:noFill/>
        </p:spPr>
        <p:txBody>
          <a:bodyPr wrap="square" rtlCol="0">
            <a:spAutoFit/>
          </a:bodyPr>
          <a:lstStyle/>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4893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22670" y="1465262"/>
            <a:ext cx="8229600" cy="4525963"/>
          </a:xfrm>
        </p:spPr>
        <p:txBody>
          <a:bodyPr>
            <a:normAutofit/>
          </a:bodyPr>
          <a:lstStyle/>
          <a:p>
            <a:pPr marL="0" indent="0">
              <a:buNone/>
            </a:pPr>
            <a:r>
              <a:rPr lang="en-US" altLang="zh-CN" dirty="0"/>
              <a:t>Sorry, </a:t>
            </a:r>
            <a:r>
              <a:rPr lang="en-US" altLang="zh-CN" dirty="0" err="1"/>
              <a:t>IMnI</a:t>
            </a:r>
            <a:r>
              <a:rPr lang="en-US" altLang="zh-CN" dirty="0"/>
              <a:t> is not allowed to do any forecast due to anti-trust reasons, but we can offer you below information for your own analysis and forecast:</a:t>
            </a:r>
          </a:p>
          <a:p>
            <a:pPr>
              <a:buFontTx/>
              <a:buChar char="-"/>
            </a:pPr>
            <a:r>
              <a:rPr lang="en-US" altLang="zh-CN" sz="2800" dirty="0"/>
              <a:t>Basic production, consumption and inventory data</a:t>
            </a:r>
          </a:p>
          <a:p>
            <a:pPr>
              <a:buFontTx/>
              <a:buChar char="-"/>
            </a:pPr>
            <a:r>
              <a:rPr lang="en-US" altLang="zh-CN" sz="2800" dirty="0"/>
              <a:t>Analysis and forecast tools</a:t>
            </a:r>
          </a:p>
          <a:p>
            <a:pPr>
              <a:buFontTx/>
              <a:buChar char="-"/>
            </a:pPr>
            <a:r>
              <a:rPr lang="en-US" altLang="zh-CN" sz="2800" dirty="0"/>
              <a:t>Latest industrial news and publications</a:t>
            </a:r>
            <a:endParaRPr lang="zh-CN" altLang="en-US" sz="2800" dirty="0"/>
          </a:p>
        </p:txBody>
      </p:sp>
      <p:sp>
        <p:nvSpPr>
          <p:cNvPr id="5" name="爆炸形: 8 pt  4"/>
          <p:cNvSpPr/>
          <p:nvPr/>
        </p:nvSpPr>
        <p:spPr>
          <a:xfrm>
            <a:off x="722670" y="5084301"/>
            <a:ext cx="7890388" cy="1813847"/>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All the figures and information of this presentation are from </a:t>
            </a:r>
            <a:r>
              <a:rPr lang="en-US" altLang="zh-CN" dirty="0" err="1"/>
              <a:t>IMnI</a:t>
            </a:r>
            <a:r>
              <a:rPr lang="en-US" altLang="zh-CN" dirty="0"/>
              <a:t> reports for members</a:t>
            </a:r>
            <a:endParaRPr lang="zh-CN" altLang="en-US" dirty="0"/>
          </a:p>
        </p:txBody>
      </p:sp>
    </p:spTree>
    <p:extLst>
      <p:ext uri="{BB962C8B-B14F-4D97-AF65-F5344CB8AC3E}">
        <p14:creationId xmlns:p14="http://schemas.microsoft.com/office/powerpoint/2010/main" val="212646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19434" y="1465262"/>
            <a:ext cx="8229600" cy="5097770"/>
          </a:xfrm>
        </p:spPr>
        <p:txBody>
          <a:bodyPr>
            <a:normAutofit/>
          </a:bodyPr>
          <a:lstStyle/>
          <a:p>
            <a:pPr marL="0" indent="0">
              <a:buNone/>
            </a:pPr>
            <a:r>
              <a:rPr lang="en-US" altLang="zh-CN" sz="2400" dirty="0"/>
              <a:t>The International Manganese Institute (</a:t>
            </a:r>
            <a:r>
              <a:rPr lang="en-US" altLang="zh-CN" sz="2400" dirty="0" err="1"/>
              <a:t>IMnI</a:t>
            </a:r>
            <a:r>
              <a:rPr lang="en-US" altLang="zh-CN" sz="2400" dirty="0"/>
              <a:t>) is a not-for-profit industry association that represents manganese ore and alloy producers, manufacturers of metallurgical products or chemical compounds, trading houses, industry service providers, companies involved in </a:t>
            </a:r>
            <a:r>
              <a:rPr lang="en-US" altLang="zh-CN" sz="2400" dirty="0" err="1"/>
              <a:t>Mn</a:t>
            </a:r>
            <a:r>
              <a:rPr lang="en-US" altLang="zh-CN" sz="2400" dirty="0"/>
              <a:t> business development, universities and research organizations around the world. Founded in 1975, with headquarters in Paris, France, </a:t>
            </a:r>
            <a:r>
              <a:rPr lang="en-US" altLang="zh-CN" sz="2400" dirty="0" err="1"/>
              <a:t>IMnI's</a:t>
            </a:r>
            <a:r>
              <a:rPr lang="en-US" altLang="zh-CN" sz="2400" dirty="0"/>
              <a:t> mission is to provide vision and guidance to the </a:t>
            </a:r>
            <a:r>
              <a:rPr lang="en-US" altLang="zh-CN" sz="2400" dirty="0" err="1"/>
              <a:t>Mn</a:t>
            </a:r>
            <a:r>
              <a:rPr lang="en-US" altLang="zh-CN" sz="2400" dirty="0"/>
              <a:t> industry by promoting economic, social and environmental responsibility and sustainability to all stakeholders.</a:t>
            </a:r>
          </a:p>
        </p:txBody>
      </p:sp>
    </p:spTree>
    <p:extLst>
      <p:ext uri="{BB962C8B-B14F-4D97-AF65-F5344CB8AC3E}">
        <p14:creationId xmlns:p14="http://schemas.microsoft.com/office/powerpoint/2010/main" val="3430523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7"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342" name="ZoneTexte 341"/>
          <p:cNvSpPr txBox="1"/>
          <p:nvPr/>
        </p:nvSpPr>
        <p:spPr>
          <a:xfrm>
            <a:off x="-1775" y="-3429"/>
            <a:ext cx="3408652" cy="954107"/>
          </a:xfrm>
          <a:prstGeom prst="rect">
            <a:avLst/>
          </a:prstGeom>
          <a:solidFill>
            <a:schemeClr val="accent1">
              <a:lumMod val="50000"/>
            </a:schemeClr>
          </a:solidFill>
        </p:spPr>
        <p:txBody>
          <a:bodyPr wrap="square" rtlCol="0">
            <a:spAutoFit/>
          </a:bodyPr>
          <a:lstStyle/>
          <a:p>
            <a:r>
              <a:rPr lang="en-US" altLang="zh-CN" sz="2800" b="1" dirty="0" err="1">
                <a:solidFill>
                  <a:schemeClr val="bg1"/>
                </a:solidFill>
              </a:rPr>
              <a:t>IMnI</a:t>
            </a:r>
            <a:endParaRPr lang="en-GB" sz="2800" b="1" dirty="0">
              <a:solidFill>
                <a:schemeClr val="bg1"/>
              </a:solidFill>
            </a:endParaRPr>
          </a:p>
          <a:p>
            <a:r>
              <a:rPr lang="en-GB" sz="2800" b="1" dirty="0">
                <a:solidFill>
                  <a:schemeClr val="bg1"/>
                </a:solidFill>
              </a:rPr>
              <a:t>A – </a:t>
            </a:r>
            <a:r>
              <a:rPr lang="en-US" altLang="zh-CN" sz="2800" b="1" dirty="0">
                <a:solidFill>
                  <a:schemeClr val="bg1"/>
                </a:solidFill>
              </a:rPr>
              <a:t>Market Research</a:t>
            </a:r>
            <a:endParaRPr lang="en-GB" sz="2800" b="1" dirty="0">
              <a:solidFill>
                <a:schemeClr val="bg1"/>
              </a:solidFill>
            </a:endParaRPr>
          </a:p>
        </p:txBody>
      </p:sp>
      <p:sp>
        <p:nvSpPr>
          <p:cNvPr id="2" name="Espace réservé du numéro de diapositive 1"/>
          <p:cNvSpPr>
            <a:spLocks noGrp="1"/>
          </p:cNvSpPr>
          <p:nvPr>
            <p:ph type="sldNum" sz="quarter" idx="12"/>
          </p:nvPr>
        </p:nvSpPr>
        <p:spPr>
          <a:xfrm>
            <a:off x="7010400" y="6491557"/>
            <a:ext cx="2133600" cy="365125"/>
          </a:xfrm>
        </p:spPr>
        <p:txBody>
          <a:bodyPr/>
          <a:lstStyle/>
          <a:p>
            <a:fld id="{7D1E522E-B7A2-41D3-88DE-A2C511968664}" type="slidenum">
              <a:rPr lang="fr-FR" smtClean="0">
                <a:solidFill>
                  <a:prstClr val="black">
                    <a:tint val="75000"/>
                  </a:prstClr>
                </a:solidFill>
              </a:rPr>
              <a:pPr/>
              <a:t>16</a:t>
            </a:fld>
            <a:endParaRPr lang="fr-FR" dirty="0">
              <a:solidFill>
                <a:prstClr val="black">
                  <a:tint val="75000"/>
                </a:prstClr>
              </a:solidFill>
            </a:endParaRPr>
          </a:p>
        </p:txBody>
      </p:sp>
      <p:sp>
        <p:nvSpPr>
          <p:cNvPr id="11" name="ZoneTexte 10"/>
          <p:cNvSpPr txBox="1"/>
          <p:nvPr/>
        </p:nvSpPr>
        <p:spPr>
          <a:xfrm>
            <a:off x="307975" y="1371560"/>
            <a:ext cx="8644296" cy="5016758"/>
          </a:xfrm>
          <a:prstGeom prst="rect">
            <a:avLst/>
          </a:prstGeom>
          <a:noFill/>
        </p:spPr>
        <p:txBody>
          <a:bodyPr wrap="square" rtlCol="0">
            <a:spAutoFit/>
          </a:bodyPr>
          <a:lstStyle/>
          <a:p>
            <a:r>
              <a:rPr lang="en-US" altLang="zh-CN" sz="1600" b="1" dirty="0">
                <a:latin typeface="Arial" pitchFamily="34" charset="0"/>
                <a:cs typeface="Arial" pitchFamily="34" charset="0"/>
              </a:rPr>
              <a:t>Monthly Market Research Report</a:t>
            </a:r>
          </a:p>
          <a:p>
            <a:pPr marL="285750" indent="-285750">
              <a:buFontTx/>
              <a:buChar char="-"/>
            </a:pPr>
            <a:r>
              <a:rPr lang="en-US" altLang="zh-CN" sz="1600" dirty="0">
                <a:latin typeface="Arial" pitchFamily="34" charset="0"/>
                <a:cs typeface="Arial" pitchFamily="34" charset="0"/>
              </a:rPr>
              <a:t>provide data and analysis of production, consumption, trade data, inventory changes and unit consumption for both manganese ore and manganese alloys</a:t>
            </a:r>
          </a:p>
          <a:p>
            <a:pPr marL="285750" indent="-285750">
              <a:buFontTx/>
              <a:buChar char="-"/>
            </a:pPr>
            <a:r>
              <a:rPr lang="en-US" altLang="zh-CN" sz="1600" dirty="0">
                <a:latin typeface="Arial" pitchFamily="34" charset="0"/>
                <a:cs typeface="Arial" pitchFamily="34" charset="0"/>
              </a:rPr>
              <a:t>offer a better understanding of the current issues affecting the market.</a:t>
            </a:r>
          </a:p>
          <a:p>
            <a:pPr marL="285750" indent="-285750">
              <a:buFontTx/>
              <a:buChar char="-"/>
            </a:pPr>
            <a:endParaRPr lang="en-GB" sz="1600" b="1" dirty="0">
              <a:latin typeface="Arial" pitchFamily="34" charset="0"/>
              <a:cs typeface="Arial" pitchFamily="34" charset="0"/>
            </a:endParaRPr>
          </a:p>
          <a:p>
            <a:r>
              <a:rPr lang="en-US" altLang="zh-CN" sz="1600" b="1" dirty="0">
                <a:latin typeface="Arial" pitchFamily="34" charset="0"/>
                <a:cs typeface="Arial" pitchFamily="34" charset="0"/>
              </a:rPr>
              <a:t>Monthly</a:t>
            </a:r>
            <a:r>
              <a:rPr lang="zh-CN" altLang="en-US" sz="1600" b="1" dirty="0">
                <a:latin typeface="Arial" pitchFamily="34" charset="0"/>
                <a:cs typeface="Arial" pitchFamily="34" charset="0"/>
              </a:rPr>
              <a:t> </a:t>
            </a:r>
            <a:r>
              <a:rPr lang="en-US" altLang="zh-CN" sz="1600" b="1" dirty="0">
                <a:latin typeface="Arial" pitchFamily="34" charset="0"/>
                <a:cs typeface="Arial" pitchFamily="34" charset="0"/>
              </a:rPr>
              <a:t>Trade</a:t>
            </a:r>
            <a:r>
              <a:rPr lang="zh-CN" altLang="en-US" sz="1600" b="1" dirty="0">
                <a:latin typeface="Arial" pitchFamily="34" charset="0"/>
                <a:cs typeface="Arial" pitchFamily="34" charset="0"/>
              </a:rPr>
              <a:t> </a:t>
            </a:r>
            <a:r>
              <a:rPr lang="en-US" altLang="zh-CN" sz="1600" b="1" dirty="0">
                <a:latin typeface="Arial" pitchFamily="34" charset="0"/>
                <a:cs typeface="Arial" pitchFamily="34" charset="0"/>
              </a:rPr>
              <a:t>Data</a:t>
            </a:r>
          </a:p>
          <a:p>
            <a:pPr marL="285750" indent="-285750">
              <a:buFontTx/>
              <a:buChar char="-"/>
            </a:pPr>
            <a:r>
              <a:rPr lang="en-US" altLang="zh-CN" sz="1600" dirty="0">
                <a:latin typeface="Arial" pitchFamily="34" charset="0"/>
                <a:cs typeface="Arial" pitchFamily="34" charset="0"/>
              </a:rPr>
              <a:t>provide information on the top 20 importers and deduced exporters of </a:t>
            </a:r>
            <a:r>
              <a:rPr lang="en-US" altLang="zh-CN" sz="1600" dirty="0" err="1">
                <a:latin typeface="Arial" pitchFamily="34" charset="0"/>
                <a:cs typeface="Arial" pitchFamily="34" charset="0"/>
              </a:rPr>
              <a:t>Mn</a:t>
            </a:r>
            <a:r>
              <a:rPr lang="en-US" altLang="zh-CN" sz="1600" dirty="0">
                <a:latin typeface="Arial" pitchFamily="34" charset="0"/>
                <a:cs typeface="Arial" pitchFamily="34" charset="0"/>
              </a:rPr>
              <a:t> products</a:t>
            </a:r>
          </a:p>
          <a:p>
            <a:pPr marL="285750" indent="-285750">
              <a:buFontTx/>
              <a:buChar char="-"/>
            </a:pPr>
            <a:r>
              <a:rPr lang="en-US" altLang="zh-CN" sz="1600" dirty="0">
                <a:latin typeface="Arial" pitchFamily="34" charset="0"/>
                <a:cs typeface="Arial" pitchFamily="34" charset="0"/>
              </a:rPr>
              <a:t>provide members with a better understanding of international trade flows.</a:t>
            </a:r>
            <a:endParaRPr lang="en-US" altLang="zh-CN" sz="1600" dirty="0">
              <a:latin typeface="Arial" pitchFamily="34" charset="0"/>
              <a:cs typeface="Arial" pitchFamily="34" charset="0"/>
            </a:endParaRPr>
          </a:p>
          <a:p>
            <a:pPr marL="285750" indent="-285750">
              <a:buFontTx/>
              <a:buChar char="-"/>
            </a:pPr>
            <a:endParaRPr lang="en-US" altLang="zh-CN" sz="1600" dirty="0">
              <a:latin typeface="Arial" pitchFamily="34" charset="0"/>
              <a:cs typeface="Arial" pitchFamily="34" charset="0"/>
            </a:endParaRPr>
          </a:p>
          <a:p>
            <a:r>
              <a:rPr lang="en-US" altLang="zh-CN" sz="1600" b="1" dirty="0">
                <a:latin typeface="Arial" pitchFamily="34" charset="0"/>
                <a:cs typeface="Arial" pitchFamily="34" charset="0"/>
              </a:rPr>
              <a:t>ROW Weekly Report and China Weekly Report</a:t>
            </a:r>
          </a:p>
          <a:p>
            <a:pPr marL="285750" indent="-285750">
              <a:buFontTx/>
              <a:buChar char="-"/>
            </a:pPr>
            <a:r>
              <a:rPr lang="en-US" altLang="zh-CN" sz="1600" dirty="0">
                <a:latin typeface="Arial" pitchFamily="34" charset="0"/>
                <a:cs typeface="Arial" pitchFamily="34" charset="0"/>
              </a:rPr>
              <a:t>cover industry news, markets, regulatory activity and advances in science and technology relevant to </a:t>
            </a:r>
            <a:r>
              <a:rPr lang="en-US" altLang="zh-CN" sz="1600" dirty="0" err="1">
                <a:latin typeface="Arial" pitchFamily="34" charset="0"/>
                <a:cs typeface="Arial" pitchFamily="34" charset="0"/>
              </a:rPr>
              <a:t>Mn</a:t>
            </a:r>
            <a:endParaRPr lang="en-US" altLang="zh-CN" sz="1600" dirty="0">
              <a:latin typeface="Arial" pitchFamily="34" charset="0"/>
              <a:cs typeface="Arial" pitchFamily="34" charset="0"/>
            </a:endParaRPr>
          </a:p>
          <a:p>
            <a:pPr marL="285750" indent="-285750">
              <a:buFontTx/>
              <a:buChar char="-"/>
            </a:pPr>
            <a:r>
              <a:rPr lang="en-US" altLang="zh-CN" sz="1600" dirty="0">
                <a:latin typeface="Arial" pitchFamily="34" charset="0"/>
                <a:cs typeface="Arial" pitchFamily="34" charset="0"/>
              </a:rPr>
              <a:t>keep our member’s up-to-date with the latest information to better help them run their businesses.</a:t>
            </a:r>
          </a:p>
          <a:p>
            <a:pPr marL="285750" indent="-285750">
              <a:buFontTx/>
              <a:buChar char="-"/>
            </a:pPr>
            <a:endParaRPr lang="en-US" altLang="zh-CN" sz="1600" dirty="0">
              <a:latin typeface="Arial" pitchFamily="34" charset="0"/>
              <a:cs typeface="Arial" pitchFamily="34" charset="0"/>
            </a:endParaRPr>
          </a:p>
          <a:p>
            <a:r>
              <a:rPr lang="en-US" altLang="zh-CN" sz="1600" b="1" dirty="0">
                <a:latin typeface="Arial" pitchFamily="34" charset="0"/>
                <a:cs typeface="Arial" pitchFamily="34" charset="0"/>
              </a:rPr>
              <a:t>Other</a:t>
            </a:r>
            <a:r>
              <a:rPr lang="zh-CN" altLang="en-US" sz="1600" b="1" dirty="0">
                <a:latin typeface="Arial" pitchFamily="34" charset="0"/>
                <a:cs typeface="Arial" pitchFamily="34" charset="0"/>
              </a:rPr>
              <a:t> </a:t>
            </a:r>
            <a:r>
              <a:rPr lang="en-US" altLang="zh-CN" sz="1600" b="1" dirty="0">
                <a:latin typeface="Arial" pitchFamily="34" charset="0"/>
                <a:cs typeface="Arial" pitchFamily="34" charset="0"/>
              </a:rPr>
              <a:t>Reports</a:t>
            </a:r>
            <a:endParaRPr lang="en-US" altLang="zh-CN" sz="1600" dirty="0">
              <a:latin typeface="Arial" pitchFamily="34" charset="0"/>
              <a:cs typeface="Arial" pitchFamily="34" charset="0"/>
            </a:endParaRPr>
          </a:p>
          <a:p>
            <a:pPr marL="285750" indent="-285750">
              <a:buFontTx/>
              <a:buChar char="-"/>
            </a:pPr>
            <a:r>
              <a:rPr lang="en-US" altLang="zh-CN" sz="1600" dirty="0">
                <a:latin typeface="Arial" pitchFamily="34" charset="0"/>
                <a:cs typeface="Arial" pitchFamily="34" charset="0"/>
              </a:rPr>
              <a:t>World </a:t>
            </a:r>
            <a:r>
              <a:rPr lang="en-US" altLang="zh-CN" sz="1600" dirty="0" err="1">
                <a:latin typeface="Arial" pitchFamily="34" charset="0"/>
                <a:cs typeface="Arial" pitchFamily="34" charset="0"/>
              </a:rPr>
              <a:t>Mn</a:t>
            </a:r>
            <a:r>
              <a:rPr lang="en-US" altLang="zh-CN" sz="1600" dirty="0">
                <a:latin typeface="Arial" pitchFamily="34" charset="0"/>
                <a:cs typeface="Arial" pitchFamily="34" charset="0"/>
              </a:rPr>
              <a:t> Projects</a:t>
            </a:r>
          </a:p>
          <a:p>
            <a:pPr marL="285750" indent="-285750">
              <a:buFontTx/>
              <a:buChar char="-"/>
            </a:pPr>
            <a:r>
              <a:rPr lang="en-US" altLang="zh-CN" sz="1600" dirty="0">
                <a:latin typeface="Arial" pitchFamily="34" charset="0"/>
                <a:cs typeface="Arial" pitchFamily="34" charset="0"/>
              </a:rPr>
              <a:t>Annual Report</a:t>
            </a:r>
          </a:p>
          <a:p>
            <a:pPr marL="285750" indent="-285750">
              <a:buFontTx/>
              <a:buChar char="-"/>
            </a:pPr>
            <a:r>
              <a:rPr lang="en-US" altLang="zh-CN" sz="1600" dirty="0">
                <a:latin typeface="Arial" pitchFamily="34" charset="0"/>
                <a:cs typeface="Arial" pitchFamily="34" charset="0"/>
              </a:rPr>
              <a:t>Special Studies and Papers</a:t>
            </a:r>
          </a:p>
          <a:p>
            <a:endParaRPr lang="en-GB" sz="1600" b="1" dirty="0">
              <a:latin typeface="Arial" pitchFamily="34" charset="0"/>
              <a:cs typeface="Arial" pitchFamily="34" charset="0"/>
            </a:endParaRPr>
          </a:p>
        </p:txBody>
      </p:sp>
    </p:spTree>
    <p:extLst>
      <p:ext uri="{BB962C8B-B14F-4D97-AF65-F5344CB8AC3E}">
        <p14:creationId xmlns:p14="http://schemas.microsoft.com/office/powerpoint/2010/main" val="2916236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7"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342" name="ZoneTexte 341"/>
          <p:cNvSpPr txBox="1"/>
          <p:nvPr/>
        </p:nvSpPr>
        <p:spPr>
          <a:xfrm>
            <a:off x="-1776" y="-3429"/>
            <a:ext cx="4514781" cy="954107"/>
          </a:xfrm>
          <a:prstGeom prst="rect">
            <a:avLst/>
          </a:prstGeom>
          <a:solidFill>
            <a:schemeClr val="accent1">
              <a:lumMod val="50000"/>
            </a:schemeClr>
          </a:solidFill>
        </p:spPr>
        <p:txBody>
          <a:bodyPr wrap="square" rtlCol="0">
            <a:spAutoFit/>
          </a:bodyPr>
          <a:lstStyle/>
          <a:p>
            <a:r>
              <a:rPr lang="en-US" altLang="zh-CN" sz="2800" b="1" dirty="0" err="1">
                <a:solidFill>
                  <a:schemeClr val="bg1"/>
                </a:solidFill>
              </a:rPr>
              <a:t>IMnI</a:t>
            </a:r>
            <a:endParaRPr lang="en-GB" sz="2800" b="1" dirty="0">
              <a:solidFill>
                <a:schemeClr val="bg1"/>
              </a:solidFill>
            </a:endParaRPr>
          </a:p>
          <a:p>
            <a:r>
              <a:rPr lang="en-US" altLang="zh-CN" sz="2800" b="1" dirty="0">
                <a:solidFill>
                  <a:schemeClr val="bg1"/>
                </a:solidFill>
              </a:rPr>
              <a:t>B </a:t>
            </a:r>
            <a:r>
              <a:rPr lang="en-GB" sz="2800" b="1" dirty="0">
                <a:solidFill>
                  <a:schemeClr val="bg1"/>
                </a:solidFill>
              </a:rPr>
              <a:t>– </a:t>
            </a:r>
            <a:r>
              <a:rPr lang="en-US" altLang="zh-CN" sz="2800" b="1" dirty="0">
                <a:solidFill>
                  <a:schemeClr val="bg1"/>
                </a:solidFill>
              </a:rPr>
              <a:t>HSE</a:t>
            </a:r>
            <a:endParaRPr lang="en-GB" sz="2800" b="1" dirty="0">
              <a:solidFill>
                <a:schemeClr val="bg1"/>
              </a:solidFill>
            </a:endParaRPr>
          </a:p>
        </p:txBody>
      </p:sp>
      <p:sp>
        <p:nvSpPr>
          <p:cNvPr id="2" name="Espace réservé du numéro de diapositive 1"/>
          <p:cNvSpPr>
            <a:spLocks noGrp="1"/>
          </p:cNvSpPr>
          <p:nvPr>
            <p:ph type="sldNum" sz="quarter" idx="12"/>
          </p:nvPr>
        </p:nvSpPr>
        <p:spPr>
          <a:xfrm>
            <a:off x="7010400" y="6491557"/>
            <a:ext cx="2133600" cy="365125"/>
          </a:xfrm>
        </p:spPr>
        <p:txBody>
          <a:bodyPr/>
          <a:lstStyle/>
          <a:p>
            <a:fld id="{7D1E522E-B7A2-41D3-88DE-A2C511968664}" type="slidenum">
              <a:rPr lang="fr-FR" smtClean="0">
                <a:solidFill>
                  <a:prstClr val="black">
                    <a:tint val="75000"/>
                  </a:prstClr>
                </a:solidFill>
              </a:rPr>
              <a:pPr/>
              <a:t>17</a:t>
            </a:fld>
            <a:endParaRPr lang="fr-FR" dirty="0">
              <a:solidFill>
                <a:prstClr val="black">
                  <a:tint val="75000"/>
                </a:prstClr>
              </a:solidFill>
            </a:endParaRPr>
          </a:p>
        </p:txBody>
      </p:sp>
      <p:sp>
        <p:nvSpPr>
          <p:cNvPr id="11" name="ZoneTexte 10"/>
          <p:cNvSpPr txBox="1"/>
          <p:nvPr/>
        </p:nvSpPr>
        <p:spPr>
          <a:xfrm>
            <a:off x="307975" y="1464787"/>
            <a:ext cx="8644296" cy="1754326"/>
          </a:xfrm>
          <a:prstGeom prst="rect">
            <a:avLst/>
          </a:prstGeom>
          <a:noFill/>
        </p:spPr>
        <p:txBody>
          <a:bodyPr wrap="square" rtlCol="0">
            <a:spAutoFit/>
          </a:bodyPr>
          <a:lstStyle/>
          <a:p>
            <a:r>
              <a:rPr lang="en-US" altLang="zh-CN" b="1" dirty="0"/>
              <a:t>The International Manganese Institute has a strong and enduring commitment to promoting good corporate citizenship amongst its members. Ensuring that member companies are informed of the best occupational safeguard measures to better protect their workers, that environmental protection measures are taken into account and that responsible attitudes are adopted vis-à-vis local communities, are paramount goals at the </a:t>
            </a:r>
            <a:r>
              <a:rPr lang="en-US" altLang="zh-CN" b="1" dirty="0" err="1"/>
              <a:t>IMnI</a:t>
            </a:r>
            <a:r>
              <a:rPr lang="en-US" altLang="zh-CN" b="1" dirty="0"/>
              <a:t>.</a:t>
            </a:r>
            <a:r>
              <a:rPr lang="zh-CN" altLang="en-US" b="1" dirty="0"/>
              <a:t>。</a:t>
            </a:r>
            <a:endParaRPr lang="en-GB" sz="1600" b="1" dirty="0">
              <a:latin typeface="Arial" pitchFamily="34" charset="0"/>
              <a:cs typeface="Arial" pitchFamily="34" charset="0"/>
            </a:endParaRPr>
          </a:p>
        </p:txBody>
      </p:sp>
      <p:sp>
        <p:nvSpPr>
          <p:cNvPr id="3" name="矩形 2"/>
          <p:cNvSpPr/>
          <p:nvPr/>
        </p:nvSpPr>
        <p:spPr>
          <a:xfrm>
            <a:off x="307975" y="3498831"/>
            <a:ext cx="8644296" cy="2800767"/>
          </a:xfrm>
          <a:prstGeom prst="rect">
            <a:avLst/>
          </a:prstGeom>
        </p:spPr>
        <p:txBody>
          <a:bodyPr wrap="square">
            <a:spAutoFit/>
          </a:bodyPr>
          <a:lstStyle/>
          <a:p>
            <a:r>
              <a:rPr lang="en-US" altLang="zh-CN" sz="1600" dirty="0">
                <a:solidFill>
                  <a:srgbClr val="333333"/>
                </a:solidFill>
                <a:latin typeface="source-sans-pro"/>
              </a:rPr>
              <a:t>the </a:t>
            </a:r>
            <a:r>
              <a:rPr lang="en-US" altLang="zh-CN" sz="1600" dirty="0" err="1">
                <a:solidFill>
                  <a:srgbClr val="333333"/>
                </a:solidFill>
                <a:latin typeface="source-sans-pro"/>
              </a:rPr>
              <a:t>IMnI</a:t>
            </a:r>
            <a:r>
              <a:rPr lang="en-US" altLang="zh-CN" sz="1600" dirty="0">
                <a:solidFill>
                  <a:srgbClr val="333333"/>
                </a:solidFill>
                <a:latin typeface="source-sans-pro"/>
              </a:rPr>
              <a:t> has completed its 1st the OHES 5-Year Plan (2011-2015). Costing some 4.3M Euros, the Plan designated the </a:t>
            </a:r>
            <a:r>
              <a:rPr lang="en-US" altLang="zh-CN" sz="1600" dirty="0" err="1">
                <a:solidFill>
                  <a:srgbClr val="333333"/>
                </a:solidFill>
                <a:latin typeface="source-sans-pro"/>
              </a:rPr>
              <a:t>IMnI</a:t>
            </a:r>
            <a:r>
              <a:rPr lang="en-US" altLang="zh-CN" sz="1600" dirty="0">
                <a:solidFill>
                  <a:srgbClr val="333333"/>
                </a:solidFill>
                <a:latin typeface="source-sans-pro"/>
              </a:rPr>
              <a:t> as the platform for providing the </a:t>
            </a:r>
            <a:r>
              <a:rPr lang="en-US" altLang="zh-CN" sz="1600" dirty="0" err="1">
                <a:solidFill>
                  <a:srgbClr val="333333"/>
                </a:solidFill>
                <a:latin typeface="source-sans-pro"/>
              </a:rPr>
              <a:t>Mn</a:t>
            </a:r>
            <a:r>
              <a:rPr lang="en-US" altLang="zh-CN" sz="1600" dirty="0">
                <a:solidFill>
                  <a:srgbClr val="333333"/>
                </a:solidFill>
                <a:latin typeface="source-sans-pro"/>
              </a:rPr>
              <a:t> industry with guidance, tools and information that would allow it to anticipate health, safety and environment demands whilst improving worker safety, sustainability and ensuring industry profitability. The plan developed around five main goals, namely to:</a:t>
            </a:r>
          </a:p>
          <a:p>
            <a:endParaRPr lang="en-US" altLang="zh-CN" sz="1600" dirty="0">
              <a:solidFill>
                <a:srgbClr val="333333"/>
              </a:solidFill>
              <a:latin typeface="source-sans-pro"/>
            </a:endParaRPr>
          </a:p>
          <a:p>
            <a:r>
              <a:rPr lang="en-US" altLang="zh-CN" sz="1600" dirty="0">
                <a:solidFill>
                  <a:srgbClr val="333333"/>
                </a:solidFill>
                <a:latin typeface="source-sans-pro"/>
              </a:rPr>
              <a:t>Anticipate &amp; track major regulations worldwide</a:t>
            </a:r>
          </a:p>
          <a:p>
            <a:r>
              <a:rPr lang="en-US" altLang="zh-CN" sz="1600" dirty="0">
                <a:solidFill>
                  <a:srgbClr val="333333"/>
                </a:solidFill>
                <a:latin typeface="source-sans-pro"/>
              </a:rPr>
              <a:t>Develop economically sound industry safety standards</a:t>
            </a:r>
          </a:p>
          <a:p>
            <a:r>
              <a:rPr lang="en-US" altLang="zh-CN" sz="1600" dirty="0">
                <a:solidFill>
                  <a:srgbClr val="333333"/>
                </a:solidFill>
                <a:latin typeface="source-sans-pro"/>
              </a:rPr>
              <a:t>Study &amp; limit occupational health effects</a:t>
            </a:r>
          </a:p>
          <a:p>
            <a:r>
              <a:rPr lang="en-US" altLang="zh-CN" sz="1600" dirty="0">
                <a:solidFill>
                  <a:srgbClr val="333333"/>
                </a:solidFill>
                <a:latin typeface="source-sans-pro"/>
              </a:rPr>
              <a:t>Quantify &amp; evaluate environmental life cycle &amp; risk</a:t>
            </a:r>
          </a:p>
          <a:p>
            <a:r>
              <a:rPr lang="en-US" altLang="zh-CN" sz="1600" dirty="0">
                <a:solidFill>
                  <a:srgbClr val="333333"/>
                </a:solidFill>
                <a:latin typeface="source-sans-pro"/>
              </a:rPr>
              <a:t>Knowledge-sharing and best practices through continuous improvement</a:t>
            </a:r>
            <a:endParaRPr lang="zh-CN" altLang="en-US" sz="1600" dirty="0"/>
          </a:p>
        </p:txBody>
      </p:sp>
    </p:spTree>
    <p:extLst>
      <p:ext uri="{BB962C8B-B14F-4D97-AF65-F5344CB8AC3E}">
        <p14:creationId xmlns:p14="http://schemas.microsoft.com/office/powerpoint/2010/main" val="3928732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7"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342" name="ZoneTexte 341"/>
          <p:cNvSpPr txBox="1"/>
          <p:nvPr/>
        </p:nvSpPr>
        <p:spPr>
          <a:xfrm>
            <a:off x="-1776" y="-3429"/>
            <a:ext cx="4514781" cy="954107"/>
          </a:xfrm>
          <a:prstGeom prst="rect">
            <a:avLst/>
          </a:prstGeom>
          <a:solidFill>
            <a:schemeClr val="accent1">
              <a:lumMod val="50000"/>
            </a:schemeClr>
          </a:solidFill>
        </p:spPr>
        <p:txBody>
          <a:bodyPr wrap="square" rtlCol="0">
            <a:spAutoFit/>
          </a:bodyPr>
          <a:lstStyle/>
          <a:p>
            <a:r>
              <a:rPr lang="en-US" altLang="zh-CN" sz="2800" b="1" dirty="0" err="1">
                <a:solidFill>
                  <a:schemeClr val="bg1"/>
                </a:solidFill>
              </a:rPr>
              <a:t>IMnI</a:t>
            </a:r>
            <a:endParaRPr lang="en-GB" sz="2800" b="1" dirty="0">
              <a:solidFill>
                <a:schemeClr val="bg1"/>
              </a:solidFill>
            </a:endParaRPr>
          </a:p>
          <a:p>
            <a:r>
              <a:rPr lang="en-US" altLang="zh-CN" sz="2800" b="1" dirty="0">
                <a:solidFill>
                  <a:schemeClr val="bg1"/>
                </a:solidFill>
              </a:rPr>
              <a:t>B</a:t>
            </a:r>
            <a:r>
              <a:rPr lang="en-GB" sz="2800" b="1" dirty="0">
                <a:solidFill>
                  <a:schemeClr val="bg1"/>
                </a:solidFill>
              </a:rPr>
              <a:t> – </a:t>
            </a:r>
            <a:r>
              <a:rPr lang="en-US" altLang="zh-CN" sz="2800" b="1" dirty="0">
                <a:solidFill>
                  <a:schemeClr val="bg1"/>
                </a:solidFill>
              </a:rPr>
              <a:t>HSE</a:t>
            </a:r>
            <a:endParaRPr lang="en-GB" sz="2800" b="1" dirty="0">
              <a:solidFill>
                <a:schemeClr val="bg1"/>
              </a:solidFill>
            </a:endParaRPr>
          </a:p>
        </p:txBody>
      </p:sp>
      <p:sp>
        <p:nvSpPr>
          <p:cNvPr id="2" name="Espace réservé du numéro de diapositive 1"/>
          <p:cNvSpPr>
            <a:spLocks noGrp="1"/>
          </p:cNvSpPr>
          <p:nvPr>
            <p:ph type="sldNum" sz="quarter" idx="12"/>
          </p:nvPr>
        </p:nvSpPr>
        <p:spPr>
          <a:xfrm>
            <a:off x="7010400" y="6491557"/>
            <a:ext cx="2133600" cy="365125"/>
          </a:xfrm>
        </p:spPr>
        <p:txBody>
          <a:bodyPr/>
          <a:lstStyle/>
          <a:p>
            <a:fld id="{7D1E522E-B7A2-41D3-88DE-A2C511968664}" type="slidenum">
              <a:rPr lang="fr-FR" smtClean="0">
                <a:solidFill>
                  <a:prstClr val="black">
                    <a:tint val="75000"/>
                  </a:prstClr>
                </a:solidFill>
              </a:rPr>
              <a:pPr/>
              <a:t>18</a:t>
            </a:fld>
            <a:endParaRPr lang="fr-FR" dirty="0">
              <a:solidFill>
                <a:prstClr val="black">
                  <a:tint val="75000"/>
                </a:prstClr>
              </a:solidFill>
            </a:endParaRPr>
          </a:p>
        </p:txBody>
      </p:sp>
      <p:sp>
        <p:nvSpPr>
          <p:cNvPr id="3" name="矩形 2"/>
          <p:cNvSpPr/>
          <p:nvPr/>
        </p:nvSpPr>
        <p:spPr>
          <a:xfrm>
            <a:off x="190857" y="1159859"/>
            <a:ext cx="8644296" cy="5078313"/>
          </a:xfrm>
          <a:prstGeom prst="rect">
            <a:avLst/>
          </a:prstGeom>
        </p:spPr>
        <p:txBody>
          <a:bodyPr wrap="square">
            <a:spAutoFit/>
          </a:bodyPr>
          <a:lstStyle/>
          <a:p>
            <a:r>
              <a:rPr lang="en-US" altLang="zh-CN" sz="1400" b="1" dirty="0">
                <a:solidFill>
                  <a:srgbClr val="333333"/>
                </a:solidFill>
                <a:latin typeface="source-sans-pro"/>
              </a:rPr>
              <a:t>Projects related to health:</a:t>
            </a:r>
          </a:p>
          <a:p>
            <a:pPr marL="285750" indent="-285750">
              <a:buFontTx/>
              <a:buChar char="-"/>
            </a:pPr>
            <a:r>
              <a:rPr lang="en-US" altLang="zh-CN" sz="1400" dirty="0"/>
              <a:t>Scientific Criteria Document (completed)</a:t>
            </a:r>
          </a:p>
          <a:p>
            <a:pPr marL="285750" indent="-285750">
              <a:buFontTx/>
              <a:buChar char="-"/>
            </a:pPr>
            <a:r>
              <a:rPr lang="en-US" altLang="zh-CN" sz="1400" dirty="0"/>
              <a:t>Database of Worldwide Regulatory OELs (completed)</a:t>
            </a:r>
          </a:p>
          <a:p>
            <a:pPr marL="285750" indent="-285750">
              <a:buFontTx/>
              <a:buChar char="-"/>
            </a:pPr>
            <a:r>
              <a:rPr lang="en-US" altLang="zh-CN" sz="1400" dirty="0"/>
              <a:t>Measuring Exposure in the Workplace – IOM (completed)</a:t>
            </a:r>
          </a:p>
          <a:p>
            <a:pPr marL="285750" indent="-285750">
              <a:buFontTx/>
              <a:buChar char="-"/>
            </a:pPr>
            <a:r>
              <a:rPr lang="en-US" altLang="zh-CN" sz="1600" dirty="0"/>
              <a:t>Categorical Regression Analysis (ongoing)</a:t>
            </a:r>
          </a:p>
          <a:p>
            <a:pPr marL="285750" indent="-285750">
              <a:buFontTx/>
              <a:buChar char="-"/>
            </a:pPr>
            <a:r>
              <a:rPr lang="en-US" altLang="zh-CN" sz="1600" dirty="0"/>
              <a:t>PBPK Modeling of Inorganic Manganese (ongoing)</a:t>
            </a:r>
          </a:p>
          <a:p>
            <a:pPr marL="285750" indent="-285750">
              <a:buFontTx/>
              <a:buChar char="-"/>
            </a:pPr>
            <a:r>
              <a:rPr lang="en-US" altLang="zh-CN" sz="1600" dirty="0"/>
              <a:t>A review of Occupational Exposure Limits based on post 2004 publications (ongoing)</a:t>
            </a:r>
          </a:p>
          <a:p>
            <a:pPr marL="285750" indent="-285750">
              <a:buFontTx/>
              <a:buChar char="-"/>
            </a:pPr>
            <a:r>
              <a:rPr lang="en-US" altLang="zh-CN" sz="1600" dirty="0"/>
              <a:t>Ore Characterization for Classification &amp; Labeling Purposes (ongoing)</a:t>
            </a:r>
          </a:p>
          <a:p>
            <a:pPr marL="285750" indent="-285750">
              <a:buFontTx/>
              <a:buChar char="-"/>
            </a:pPr>
            <a:r>
              <a:rPr lang="en-US" altLang="zh-CN" sz="1600" dirty="0"/>
              <a:t>Socio-Economic Analysis of the </a:t>
            </a:r>
            <a:r>
              <a:rPr lang="en-US" altLang="zh-CN" sz="1600" dirty="0" err="1"/>
              <a:t>Mn</a:t>
            </a:r>
            <a:r>
              <a:rPr lang="en-US" altLang="zh-CN" sz="1600" dirty="0"/>
              <a:t> industry (ongoing)</a:t>
            </a:r>
          </a:p>
          <a:p>
            <a:pPr marL="285750" indent="-285750">
              <a:buFontTx/>
              <a:buChar char="-"/>
            </a:pPr>
            <a:endParaRPr lang="zh-CN" altLang="en-US" sz="1600" dirty="0"/>
          </a:p>
          <a:p>
            <a:r>
              <a:rPr lang="en-US" altLang="zh-CN" sz="1400" b="1" dirty="0"/>
              <a:t>Projects related to environmental protection</a:t>
            </a:r>
          </a:p>
          <a:p>
            <a:pPr marL="285750" indent="-285750">
              <a:buFontTx/>
              <a:buChar char="-"/>
            </a:pPr>
            <a:r>
              <a:rPr lang="en-US" altLang="zh-CN" sz="1400" dirty="0"/>
              <a:t>Manganese Environmental Risk Assessment (completed)</a:t>
            </a:r>
          </a:p>
          <a:p>
            <a:pPr marL="285750" indent="-285750">
              <a:buFontTx/>
              <a:buChar char="-"/>
            </a:pPr>
            <a:r>
              <a:rPr lang="en-US" altLang="zh-CN" sz="1400" dirty="0"/>
              <a:t>Energy and Greenhouse Gas Emissions of Ferromanganese - Production - Matrix Summary (completed)</a:t>
            </a:r>
          </a:p>
          <a:p>
            <a:pPr marL="285750" indent="-285750">
              <a:buFontTx/>
              <a:buChar char="-"/>
            </a:pPr>
            <a:r>
              <a:rPr lang="en-US" altLang="zh-CN" sz="1400" dirty="0"/>
              <a:t>Water Quality Standard for </a:t>
            </a:r>
            <a:r>
              <a:rPr lang="en-US" altLang="zh-CN" sz="1400" dirty="0" err="1"/>
              <a:t>Mn</a:t>
            </a:r>
            <a:r>
              <a:rPr lang="en-US" altLang="zh-CN" sz="1400" dirty="0"/>
              <a:t> - Biotic Ligand Model (BLM) (completed)</a:t>
            </a:r>
          </a:p>
          <a:p>
            <a:pPr marL="285750" indent="-285750">
              <a:buFontTx/>
              <a:buChar char="-"/>
            </a:pPr>
            <a:r>
              <a:rPr lang="en-US" altLang="zh-CN" sz="1400" dirty="0"/>
              <a:t>Manganese Sustainability </a:t>
            </a:r>
            <a:r>
              <a:rPr lang="en-US" altLang="zh-CN" sz="1400" dirty="0" err="1"/>
              <a:t>Programme</a:t>
            </a:r>
            <a:r>
              <a:rPr lang="en-US" altLang="zh-CN" sz="1400" dirty="0"/>
              <a:t> (completed)</a:t>
            </a:r>
          </a:p>
          <a:p>
            <a:pPr marL="285750" indent="-285750">
              <a:buFontTx/>
              <a:buChar char="-"/>
            </a:pPr>
            <a:r>
              <a:rPr lang="en-US" altLang="zh-CN" sz="1400" dirty="0"/>
              <a:t>Manganese Life Cycle Assessment: Goal &amp; Scope Review (completed)</a:t>
            </a:r>
          </a:p>
          <a:p>
            <a:pPr marL="285750" indent="-285750">
              <a:buFontTx/>
              <a:buChar char="-"/>
            </a:pPr>
            <a:r>
              <a:rPr lang="en-US" altLang="zh-CN" sz="1400" dirty="0"/>
              <a:t>Manganese Life Cycle Assessment: Final Full Report (completed)</a:t>
            </a:r>
          </a:p>
          <a:p>
            <a:pPr marL="285750" indent="-285750">
              <a:buFontTx/>
              <a:buChar char="-"/>
            </a:pPr>
            <a:r>
              <a:rPr lang="en-US" altLang="zh-CN" sz="1400" dirty="0"/>
              <a:t>LCA Poster (completed)</a:t>
            </a:r>
          </a:p>
          <a:p>
            <a:pPr marL="285750" indent="-285750">
              <a:buFontTx/>
              <a:buChar char="-"/>
            </a:pPr>
            <a:r>
              <a:rPr lang="en-US" altLang="zh-CN" sz="1400" dirty="0"/>
              <a:t>LCA Summary Report (completed)</a:t>
            </a:r>
          </a:p>
          <a:p>
            <a:pPr marL="285750" indent="-285750">
              <a:buFontTx/>
              <a:buChar char="-"/>
            </a:pPr>
            <a:r>
              <a:rPr lang="en-US" altLang="zh-CN" sz="1400" dirty="0"/>
              <a:t>LCA Brief (completed)</a:t>
            </a:r>
          </a:p>
          <a:p>
            <a:pPr marL="285750" indent="-285750">
              <a:buFontTx/>
              <a:buChar char="-"/>
            </a:pPr>
            <a:r>
              <a:rPr lang="en-US" altLang="zh-CN" sz="1600" dirty="0"/>
              <a:t>Life Cycle Assessment : A Cradle – to –Gate (ongoing)</a:t>
            </a:r>
          </a:p>
          <a:p>
            <a:pPr marL="285750" indent="-285750">
              <a:buFontTx/>
              <a:buChar char="-"/>
            </a:pPr>
            <a:r>
              <a:rPr lang="en-US" altLang="zh-CN" sz="1600" dirty="0"/>
              <a:t>Environmental  Risk Assessment (ongoing)</a:t>
            </a:r>
            <a:endParaRPr lang="zh-CN" altLang="en-US" sz="1600" dirty="0"/>
          </a:p>
        </p:txBody>
      </p:sp>
    </p:spTree>
    <p:extLst>
      <p:ext uri="{BB962C8B-B14F-4D97-AF65-F5344CB8AC3E}">
        <p14:creationId xmlns:p14="http://schemas.microsoft.com/office/powerpoint/2010/main" val="2266099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7"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342" name="ZoneTexte 341"/>
          <p:cNvSpPr txBox="1"/>
          <p:nvPr/>
        </p:nvSpPr>
        <p:spPr>
          <a:xfrm>
            <a:off x="-1775" y="-3429"/>
            <a:ext cx="3408652" cy="954107"/>
          </a:xfrm>
          <a:prstGeom prst="rect">
            <a:avLst/>
          </a:prstGeom>
          <a:solidFill>
            <a:schemeClr val="accent1">
              <a:lumMod val="50000"/>
            </a:schemeClr>
          </a:solidFill>
        </p:spPr>
        <p:txBody>
          <a:bodyPr wrap="square" rtlCol="0">
            <a:spAutoFit/>
          </a:bodyPr>
          <a:lstStyle/>
          <a:p>
            <a:r>
              <a:rPr lang="en-US" altLang="zh-CN" sz="2800" b="1" dirty="0" err="1">
                <a:solidFill>
                  <a:schemeClr val="bg1"/>
                </a:solidFill>
              </a:rPr>
              <a:t>IMnI</a:t>
            </a:r>
            <a:endParaRPr lang="en-GB" sz="2800" b="1" dirty="0">
              <a:solidFill>
                <a:schemeClr val="bg1"/>
              </a:solidFill>
            </a:endParaRPr>
          </a:p>
          <a:p>
            <a:r>
              <a:rPr lang="en-GB" sz="2800" b="1" dirty="0">
                <a:solidFill>
                  <a:schemeClr val="bg1"/>
                </a:solidFill>
              </a:rPr>
              <a:t>C – </a:t>
            </a:r>
            <a:r>
              <a:rPr lang="en-US" altLang="zh-CN" sz="2800" b="1" dirty="0">
                <a:solidFill>
                  <a:schemeClr val="bg1"/>
                </a:solidFill>
              </a:rPr>
              <a:t>Regulatory Affairs</a:t>
            </a:r>
            <a:endParaRPr lang="en-GB" sz="2800" b="1" dirty="0">
              <a:solidFill>
                <a:schemeClr val="bg1"/>
              </a:solidFill>
            </a:endParaRPr>
          </a:p>
        </p:txBody>
      </p:sp>
      <p:sp>
        <p:nvSpPr>
          <p:cNvPr id="2" name="Espace réservé du numéro de diapositive 1"/>
          <p:cNvSpPr>
            <a:spLocks noGrp="1"/>
          </p:cNvSpPr>
          <p:nvPr>
            <p:ph type="sldNum" sz="quarter" idx="12"/>
          </p:nvPr>
        </p:nvSpPr>
        <p:spPr>
          <a:xfrm>
            <a:off x="7010400" y="6491557"/>
            <a:ext cx="2133600" cy="365125"/>
          </a:xfrm>
        </p:spPr>
        <p:txBody>
          <a:bodyPr/>
          <a:lstStyle/>
          <a:p>
            <a:fld id="{7D1E522E-B7A2-41D3-88DE-A2C511968664}" type="slidenum">
              <a:rPr lang="fr-FR" smtClean="0">
                <a:solidFill>
                  <a:prstClr val="black">
                    <a:tint val="75000"/>
                  </a:prstClr>
                </a:solidFill>
              </a:rPr>
              <a:pPr/>
              <a:t>19</a:t>
            </a:fld>
            <a:endParaRPr lang="fr-FR" dirty="0">
              <a:solidFill>
                <a:prstClr val="black">
                  <a:tint val="75000"/>
                </a:prstClr>
              </a:solidFill>
            </a:endParaRPr>
          </a:p>
        </p:txBody>
      </p:sp>
      <p:sp>
        <p:nvSpPr>
          <p:cNvPr id="3" name="矩形 2"/>
          <p:cNvSpPr/>
          <p:nvPr/>
        </p:nvSpPr>
        <p:spPr>
          <a:xfrm>
            <a:off x="190857" y="1706447"/>
            <a:ext cx="8644296" cy="4216539"/>
          </a:xfrm>
          <a:prstGeom prst="rect">
            <a:avLst/>
          </a:prstGeom>
        </p:spPr>
        <p:txBody>
          <a:bodyPr wrap="square">
            <a:spAutoFit/>
          </a:bodyPr>
          <a:lstStyle/>
          <a:p>
            <a:r>
              <a:rPr lang="en-US" altLang="zh-CN" sz="1400" b="1" dirty="0">
                <a:solidFill>
                  <a:srgbClr val="333333"/>
                </a:solidFill>
                <a:latin typeface="source-sans-pro"/>
              </a:rPr>
              <a:t>A group of member experts and consultants that scan and monitor global regulations as they develop, providing ensuring that </a:t>
            </a:r>
            <a:r>
              <a:rPr lang="en-US" altLang="zh-CN" sz="1400" b="1" dirty="0" err="1">
                <a:solidFill>
                  <a:srgbClr val="333333"/>
                </a:solidFill>
                <a:latin typeface="source-sans-pro"/>
              </a:rPr>
              <a:t>IMnI</a:t>
            </a:r>
            <a:r>
              <a:rPr lang="en-US" altLang="zh-CN" sz="1400" b="1" dirty="0">
                <a:solidFill>
                  <a:srgbClr val="333333"/>
                </a:solidFill>
                <a:latin typeface="source-sans-pro"/>
              </a:rPr>
              <a:t> is able to keep its members forewarned as well as forearmed with regulatory expertise.</a:t>
            </a:r>
          </a:p>
          <a:p>
            <a:endParaRPr lang="zh-CN" altLang="en-US" sz="1400" b="1" dirty="0">
              <a:solidFill>
                <a:srgbClr val="333333"/>
              </a:solidFill>
              <a:latin typeface="source-sans-pro"/>
            </a:endParaRPr>
          </a:p>
          <a:p>
            <a:r>
              <a:rPr lang="en-US" altLang="zh-CN" sz="1400" dirty="0">
                <a:solidFill>
                  <a:srgbClr val="333333"/>
                </a:solidFill>
                <a:latin typeface="source-sans-pro"/>
              </a:rPr>
              <a:t>The principal objectives of </a:t>
            </a:r>
            <a:r>
              <a:rPr lang="en-US" altLang="zh-CN" sz="1400" dirty="0" err="1">
                <a:solidFill>
                  <a:srgbClr val="333333"/>
                </a:solidFill>
                <a:latin typeface="source-sans-pro"/>
              </a:rPr>
              <a:t>IMnI’s</a:t>
            </a:r>
            <a:r>
              <a:rPr lang="en-US" altLang="zh-CN" sz="1400" dirty="0">
                <a:solidFill>
                  <a:srgbClr val="333333"/>
                </a:solidFill>
                <a:latin typeface="source-sans-pro"/>
              </a:rPr>
              <a:t> Regulatory Committee are threefold: </a:t>
            </a:r>
          </a:p>
          <a:p>
            <a:endParaRPr lang="en-US" altLang="zh-CN" sz="1400" dirty="0">
              <a:solidFill>
                <a:srgbClr val="333333"/>
              </a:solidFill>
              <a:latin typeface="source-sans-pro"/>
            </a:endParaRPr>
          </a:p>
          <a:p>
            <a:r>
              <a:rPr lang="en-US" altLang="zh-CN" sz="1400" dirty="0">
                <a:solidFill>
                  <a:srgbClr val="333333"/>
                </a:solidFill>
                <a:latin typeface="source-sans-pro"/>
              </a:rPr>
              <a:t>To identify and monitor those major regulations that can impact our industry.</a:t>
            </a:r>
          </a:p>
          <a:p>
            <a:r>
              <a:rPr lang="en-US" altLang="zh-CN" sz="1400" dirty="0">
                <a:solidFill>
                  <a:srgbClr val="333333"/>
                </a:solidFill>
                <a:latin typeface="source-sans-pro"/>
              </a:rPr>
              <a:t>To provide relevant information and support to Members so as to enable them to comply with regulations.</a:t>
            </a:r>
          </a:p>
          <a:p>
            <a:r>
              <a:rPr lang="en-US" altLang="zh-CN" sz="1400" dirty="0">
                <a:solidFill>
                  <a:srgbClr val="333333"/>
                </a:solidFill>
                <a:latin typeface="source-sans-pro"/>
              </a:rPr>
              <a:t>To establish a global network that can provide appropriate regulatory expertise to the </a:t>
            </a:r>
            <a:r>
              <a:rPr lang="en-US" altLang="zh-CN" sz="1400" dirty="0" err="1">
                <a:solidFill>
                  <a:srgbClr val="333333"/>
                </a:solidFill>
                <a:latin typeface="source-sans-pro"/>
              </a:rPr>
              <a:t>IMnI</a:t>
            </a:r>
            <a:r>
              <a:rPr lang="en-US" altLang="zh-CN" sz="1400" dirty="0">
                <a:solidFill>
                  <a:srgbClr val="333333"/>
                </a:solidFill>
                <a:latin typeface="source-sans-pro"/>
              </a:rPr>
              <a:t>, when necessary.</a:t>
            </a:r>
          </a:p>
          <a:p>
            <a:endParaRPr lang="en-US" altLang="zh-CN" sz="1400" dirty="0">
              <a:solidFill>
                <a:srgbClr val="333333"/>
              </a:solidFill>
              <a:latin typeface="source-sans-pro"/>
            </a:endParaRPr>
          </a:p>
          <a:p>
            <a:endParaRPr lang="en-US" altLang="zh-CN" sz="1400" dirty="0">
              <a:solidFill>
                <a:srgbClr val="333333"/>
              </a:solidFill>
              <a:latin typeface="source-sans-pro"/>
            </a:endParaRPr>
          </a:p>
          <a:p>
            <a:r>
              <a:rPr lang="en-US" altLang="zh-CN" sz="1400" b="1" dirty="0" err="1">
                <a:solidFill>
                  <a:srgbClr val="333333"/>
                </a:solidFill>
                <a:latin typeface="source-sans-pro"/>
              </a:rPr>
              <a:t>IMnI</a:t>
            </a:r>
            <a:r>
              <a:rPr lang="en-US" altLang="zh-CN" sz="1400" b="1" dirty="0">
                <a:solidFill>
                  <a:srgbClr val="333333"/>
                </a:solidFill>
                <a:latin typeface="source-sans-pro"/>
              </a:rPr>
              <a:t> Members exclusively receive the following information from the Regulatory Affairs department:</a:t>
            </a:r>
          </a:p>
          <a:p>
            <a:endParaRPr lang="en-US" altLang="zh-CN" sz="1400" b="1" dirty="0">
              <a:solidFill>
                <a:srgbClr val="333333"/>
              </a:solidFill>
              <a:latin typeface="source-sans-pro"/>
            </a:endParaRPr>
          </a:p>
          <a:p>
            <a:r>
              <a:rPr lang="en-US" altLang="zh-CN" sz="1400" dirty="0">
                <a:solidFill>
                  <a:srgbClr val="333333"/>
                </a:solidFill>
                <a:latin typeface="source-sans-pro"/>
              </a:rPr>
              <a:t>A monthly newsflash of regional and country-specific regulatory developments emailed direct to members</a:t>
            </a:r>
          </a:p>
          <a:p>
            <a:r>
              <a:rPr lang="en-US" altLang="zh-CN" sz="1400" dirty="0">
                <a:solidFill>
                  <a:srgbClr val="333333"/>
                </a:solidFill>
                <a:latin typeface="source-sans-pro"/>
              </a:rPr>
              <a:t>Headline news published in the </a:t>
            </a:r>
            <a:r>
              <a:rPr lang="en-US" altLang="zh-CN" sz="1400" dirty="0" err="1">
                <a:solidFill>
                  <a:srgbClr val="333333"/>
                </a:solidFill>
                <a:latin typeface="source-sans-pro"/>
              </a:rPr>
              <a:t>IMnI’s</a:t>
            </a:r>
            <a:r>
              <a:rPr lang="en-US" altLang="zh-CN" sz="1400" dirty="0">
                <a:solidFill>
                  <a:srgbClr val="333333"/>
                </a:solidFill>
                <a:latin typeface="source-sans-pro"/>
              </a:rPr>
              <a:t> Manganese Matters</a:t>
            </a:r>
          </a:p>
          <a:p>
            <a:r>
              <a:rPr lang="en-US" altLang="zh-CN" sz="1400" dirty="0">
                <a:solidFill>
                  <a:srgbClr val="333333"/>
                </a:solidFill>
                <a:latin typeface="source-sans-pro"/>
              </a:rPr>
              <a:t>A quarterly Asia Regulatory Review including horizon scanning for changes and implications on the metals industry</a:t>
            </a:r>
          </a:p>
          <a:p>
            <a:r>
              <a:rPr lang="en-US" altLang="zh-CN" sz="1400" dirty="0">
                <a:solidFill>
                  <a:srgbClr val="333333"/>
                </a:solidFill>
                <a:latin typeface="source-sans-pro"/>
              </a:rPr>
              <a:t>Interpretation of new regulations and support for compliance when needed</a:t>
            </a:r>
          </a:p>
          <a:p>
            <a:r>
              <a:rPr lang="en-US" altLang="zh-CN" sz="1400" dirty="0">
                <a:solidFill>
                  <a:srgbClr val="333333"/>
                </a:solidFill>
                <a:latin typeface="source-sans-pro"/>
              </a:rPr>
              <a:t>A Helpdesk / Q&amp;A on general regulatory issues</a:t>
            </a:r>
          </a:p>
          <a:p>
            <a:r>
              <a:rPr lang="en-US" altLang="zh-CN" sz="1400" dirty="0">
                <a:solidFill>
                  <a:srgbClr val="333333"/>
                </a:solidFill>
                <a:latin typeface="source-sans-pro"/>
              </a:rPr>
              <a:t>Access to a consultancy network for specific or regional assistance.</a:t>
            </a:r>
            <a:endParaRPr lang="zh-CN" altLang="en-US" sz="1400" dirty="0">
              <a:solidFill>
                <a:srgbClr val="333333"/>
              </a:solidFill>
              <a:latin typeface="source-sans-pro"/>
            </a:endParaRPr>
          </a:p>
          <a:p>
            <a:pPr marL="285750" indent="-285750">
              <a:buFontTx/>
              <a:buChar char="-"/>
            </a:pPr>
            <a:endParaRPr lang="zh-CN" altLang="en-US" sz="1600" dirty="0"/>
          </a:p>
        </p:txBody>
      </p:sp>
    </p:spTree>
    <p:extLst>
      <p:ext uri="{BB962C8B-B14F-4D97-AF65-F5344CB8AC3E}">
        <p14:creationId xmlns:p14="http://schemas.microsoft.com/office/powerpoint/2010/main" val="1342916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7"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342" name="ZoneTexte 341"/>
          <p:cNvSpPr txBox="1"/>
          <p:nvPr/>
        </p:nvSpPr>
        <p:spPr>
          <a:xfrm>
            <a:off x="-1775" y="-3429"/>
            <a:ext cx="2081298" cy="523220"/>
          </a:xfrm>
          <a:prstGeom prst="rect">
            <a:avLst/>
          </a:prstGeom>
          <a:solidFill>
            <a:schemeClr val="accent1">
              <a:lumMod val="50000"/>
            </a:schemeClr>
          </a:solidFill>
        </p:spPr>
        <p:txBody>
          <a:bodyPr wrap="square" rtlCol="0">
            <a:spAutoFit/>
          </a:bodyPr>
          <a:lstStyle/>
          <a:p>
            <a:r>
              <a:rPr lang="en-GB" sz="2800" b="1" dirty="0">
                <a:solidFill>
                  <a:schemeClr val="bg1"/>
                </a:solidFill>
              </a:rPr>
              <a:t>Outline</a:t>
            </a:r>
          </a:p>
        </p:txBody>
      </p:sp>
      <p:sp>
        <p:nvSpPr>
          <p:cNvPr id="2" name="Espace réservé du numéro de diapositive 1"/>
          <p:cNvSpPr>
            <a:spLocks noGrp="1"/>
          </p:cNvSpPr>
          <p:nvPr>
            <p:ph type="sldNum" sz="quarter" idx="12"/>
          </p:nvPr>
        </p:nvSpPr>
        <p:spPr>
          <a:xfrm>
            <a:off x="7010400" y="6285082"/>
            <a:ext cx="2133600" cy="365125"/>
          </a:xfrm>
        </p:spPr>
        <p:txBody>
          <a:bodyPr/>
          <a:lstStyle/>
          <a:p>
            <a:fld id="{7D1E522E-B7A2-41D3-88DE-A2C511968664}" type="slidenum">
              <a:rPr lang="fr-FR" smtClean="0">
                <a:solidFill>
                  <a:prstClr val="black">
                    <a:tint val="75000"/>
                  </a:prstClr>
                </a:solidFill>
              </a:rPr>
              <a:pPr/>
              <a:t>2</a:t>
            </a:fld>
            <a:endParaRPr lang="fr-FR" dirty="0">
              <a:solidFill>
                <a:prstClr val="black">
                  <a:tint val="75000"/>
                </a:prstClr>
              </a:solidFill>
            </a:endParaRPr>
          </a:p>
        </p:txBody>
      </p:sp>
      <p:sp>
        <p:nvSpPr>
          <p:cNvPr id="9" name="ZoneTexte 8"/>
          <p:cNvSpPr txBox="1"/>
          <p:nvPr/>
        </p:nvSpPr>
        <p:spPr>
          <a:xfrm>
            <a:off x="307975" y="1411935"/>
            <a:ext cx="8836024" cy="1938992"/>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1 – </a:t>
            </a:r>
            <a:r>
              <a:rPr lang="en-US" altLang="zh-CN" sz="2400" b="1" dirty="0" err="1">
                <a:latin typeface="Arial" panose="020B0604020202020204" pitchFamily="34" charset="0"/>
                <a:cs typeface="Arial" panose="020B0604020202020204" pitchFamily="34" charset="0"/>
              </a:rPr>
              <a:t>Mn</a:t>
            </a:r>
            <a:r>
              <a:rPr lang="en-US" altLang="zh-CN" sz="2400" b="1" dirty="0">
                <a:latin typeface="Arial" panose="020B0604020202020204" pitchFamily="34" charset="0"/>
                <a:cs typeface="Arial" panose="020B0604020202020204" pitchFamily="34" charset="0"/>
              </a:rPr>
              <a:t> market review</a:t>
            </a:r>
            <a:endParaRPr lang="en-GB" sz="2400" b="1" dirty="0">
              <a:latin typeface="Arial" panose="020B0604020202020204" pitchFamily="34" charset="0"/>
              <a:cs typeface="Arial" panose="020B0604020202020204" pitchFamily="34" charset="0"/>
            </a:endParaRPr>
          </a:p>
          <a:p>
            <a:r>
              <a:rPr lang="en-GB" sz="2400" dirty="0">
                <a:solidFill>
                  <a:srgbClr val="0070C0"/>
                </a:solidFill>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A – </a:t>
            </a:r>
            <a:r>
              <a:rPr lang="en-US" sz="2400" dirty="0">
                <a:latin typeface="Arial" panose="020B0604020202020204" pitchFamily="34" charset="0"/>
                <a:cs typeface="Arial" panose="020B0604020202020204" pitchFamily="34" charset="0"/>
              </a:rPr>
              <a:t>Supply</a:t>
            </a:r>
            <a:r>
              <a:rPr lang="en-GB" sz="2400" dirty="0">
                <a:latin typeface="Arial" panose="020B0604020202020204" pitchFamily="34" charset="0"/>
                <a:cs typeface="Arial" panose="020B0604020202020204" pitchFamily="34" charset="0"/>
              </a:rPr>
              <a:t>,</a:t>
            </a:r>
          </a:p>
          <a:p>
            <a:r>
              <a:rPr lang="en-GB" sz="2400" dirty="0">
                <a:latin typeface="Arial" panose="020B0604020202020204" pitchFamily="34" charset="0"/>
                <a:cs typeface="Arial" panose="020B0604020202020204" pitchFamily="34" charset="0"/>
              </a:rPr>
              <a:t>	B – </a:t>
            </a:r>
            <a:r>
              <a:rPr lang="en-US" sz="2400" dirty="0">
                <a:latin typeface="Arial" panose="020B0604020202020204" pitchFamily="34" charset="0"/>
                <a:cs typeface="Arial" panose="020B0604020202020204" pitchFamily="34" charset="0"/>
              </a:rPr>
              <a:t>Demand</a:t>
            </a:r>
            <a:r>
              <a:rPr lang="en-GB" sz="2400" dirty="0">
                <a:latin typeface="Arial" panose="020B0604020202020204" pitchFamily="34" charset="0"/>
                <a:cs typeface="Arial" panose="020B0604020202020204" pitchFamily="34" charset="0"/>
              </a:rPr>
              <a:t>,</a:t>
            </a:r>
          </a:p>
          <a:p>
            <a:r>
              <a:rPr lang="en-GB" sz="2400" dirty="0">
                <a:latin typeface="Arial" panose="020B0604020202020204" pitchFamily="34" charset="0"/>
                <a:cs typeface="Arial" panose="020B0604020202020204" pitchFamily="34" charset="0"/>
              </a:rPr>
              <a:t>	C – Supply/Demand Balance</a:t>
            </a:r>
            <a:endParaRPr lang="en-US" altLang="zh-CN"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	D </a:t>
            </a:r>
            <a:r>
              <a:rPr lang="en-GB" altLang="zh-CN" sz="2400" dirty="0">
                <a:latin typeface="Arial" panose="020B0604020202020204" pitchFamily="34" charset="0"/>
                <a:cs typeface="Arial" panose="020B0604020202020204" pitchFamily="34" charset="0"/>
              </a:rPr>
              <a:t>– </a:t>
            </a:r>
            <a:r>
              <a:rPr lang="en-US" altLang="zh-CN" sz="2400" dirty="0">
                <a:latin typeface="Arial" panose="020B0604020202020204" pitchFamily="34" charset="0"/>
                <a:cs typeface="Arial" panose="020B0604020202020204" pitchFamily="34" charset="0"/>
              </a:rPr>
              <a:t>Impact on China market</a:t>
            </a:r>
            <a:endParaRPr lang="en-GB" sz="2400" dirty="0">
              <a:latin typeface="Arial" panose="020B0604020202020204" pitchFamily="34" charset="0"/>
              <a:cs typeface="Arial" panose="020B0604020202020204" pitchFamily="34" charset="0"/>
            </a:endParaRPr>
          </a:p>
        </p:txBody>
      </p:sp>
      <p:sp>
        <p:nvSpPr>
          <p:cNvPr id="8" name="ZoneTexte 7"/>
          <p:cNvSpPr txBox="1"/>
          <p:nvPr/>
        </p:nvSpPr>
        <p:spPr>
          <a:xfrm>
            <a:off x="307976" y="4487709"/>
            <a:ext cx="8836024" cy="461665"/>
          </a:xfrm>
          <a:prstGeom prst="rect">
            <a:avLst/>
          </a:prstGeom>
          <a:noFill/>
        </p:spPr>
        <p:txBody>
          <a:bodyPr wrap="square" rtlCol="0">
            <a:spAutoFit/>
          </a:bodyPr>
          <a:lstStyle/>
          <a:p>
            <a:r>
              <a:rPr lang="en-US" altLang="zh-CN" sz="2400" b="1" dirty="0">
                <a:latin typeface="Arial" panose="020B0604020202020204" pitchFamily="34" charset="0"/>
                <a:cs typeface="Arial" panose="020B0604020202020204" pitchFamily="34" charset="0"/>
              </a:rPr>
              <a:t>2</a:t>
            </a:r>
            <a:r>
              <a:rPr lang="en-GB" altLang="zh-CN" sz="2400" b="1" dirty="0">
                <a:latin typeface="Arial" panose="020B0604020202020204" pitchFamily="34" charset="0"/>
                <a:cs typeface="Arial" panose="020B0604020202020204" pitchFamily="34" charset="0"/>
              </a:rPr>
              <a:t> – </a:t>
            </a:r>
            <a:r>
              <a:rPr lang="en-US" altLang="zh-CN" sz="2400" b="1" dirty="0" err="1">
                <a:latin typeface="Arial" panose="020B0604020202020204" pitchFamily="34" charset="0"/>
                <a:cs typeface="Arial" panose="020B0604020202020204" pitchFamily="34" charset="0"/>
              </a:rPr>
              <a:t>Mn</a:t>
            </a:r>
            <a:r>
              <a:rPr lang="en-US" altLang="zh-CN" sz="2400" b="1" dirty="0">
                <a:latin typeface="Arial" panose="020B0604020202020204" pitchFamily="34" charset="0"/>
                <a:cs typeface="Arial" panose="020B0604020202020204" pitchFamily="34" charset="0"/>
              </a:rPr>
              <a:t> market perspective</a:t>
            </a:r>
            <a:endParaRPr lang="en-GB" altLang="zh-CN" sz="2400" b="1" dirty="0">
              <a:latin typeface="Arial" panose="020B0604020202020204" pitchFamily="34" charset="0"/>
              <a:cs typeface="Arial" panose="020B0604020202020204" pitchFamily="34" charset="0"/>
            </a:endParaRPr>
          </a:p>
        </p:txBody>
      </p:sp>
      <p:sp>
        <p:nvSpPr>
          <p:cNvPr id="10" name="ZoneTexte 8"/>
          <p:cNvSpPr txBox="1"/>
          <p:nvPr/>
        </p:nvSpPr>
        <p:spPr>
          <a:xfrm>
            <a:off x="307976" y="3613667"/>
            <a:ext cx="8836024" cy="461665"/>
          </a:xfrm>
          <a:prstGeom prst="rect">
            <a:avLst/>
          </a:prstGeom>
          <a:noFill/>
        </p:spPr>
        <p:txBody>
          <a:bodyPr wrap="square" rtlCol="0">
            <a:spAutoFit/>
          </a:bodyPr>
          <a:lstStyle/>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7816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4002" y="2174772"/>
            <a:ext cx="8362514" cy="2806188"/>
          </a:xfrm>
        </p:spPr>
        <p:txBody>
          <a:bodyPr>
            <a:normAutofit fontScale="90000"/>
          </a:bodyPr>
          <a:lstStyle/>
          <a:p>
            <a:r>
              <a:rPr lang="en-US" altLang="zh-CN" dirty="0"/>
              <a:t>			</a:t>
            </a:r>
            <a:r>
              <a:rPr lang="en-US" altLang="zh-CN" dirty="0" err="1"/>
              <a:t>IMnI</a:t>
            </a:r>
            <a:br>
              <a:rPr lang="en-US" altLang="zh-CN" dirty="0"/>
            </a:br>
            <a:r>
              <a:rPr lang="en-US" altLang="zh-CN" sz="3100" b="0" dirty="0"/>
              <a:t>provide vision and guidance to the </a:t>
            </a:r>
            <a:r>
              <a:rPr lang="en-US" altLang="zh-CN" sz="3100" b="0" dirty="0" err="1"/>
              <a:t>Mn</a:t>
            </a:r>
            <a:r>
              <a:rPr lang="en-US" altLang="zh-CN" sz="3100" b="0" dirty="0"/>
              <a:t> industry by promoting economic, social and environmental responsibility and sustainability to all stakeholders.</a:t>
            </a:r>
            <a:br>
              <a:rPr lang="en-US" altLang="zh-CN" sz="3100" b="0" dirty="0"/>
            </a:br>
            <a:br>
              <a:rPr lang="en-US" altLang="zh-CN" sz="3100" b="0" dirty="0"/>
            </a:br>
            <a:r>
              <a:rPr lang="en-US" altLang="zh-CN" sz="3100" b="0" dirty="0"/>
              <a:t>		www.manganese.org</a:t>
            </a:r>
            <a:br>
              <a:rPr lang="en-US" altLang="zh-CN" b="0" dirty="0"/>
            </a:br>
            <a:br>
              <a:rPr lang="en-US" altLang="zh-CN" b="0" dirty="0"/>
            </a:br>
            <a:br>
              <a:rPr lang="en-US" altLang="zh-CN" dirty="0"/>
            </a:br>
            <a:br>
              <a:rPr lang="en-US" altLang="zh-CN" dirty="0"/>
            </a:br>
            <a:br>
              <a:rPr lang="en-US" altLang="zh-CN" dirty="0"/>
            </a:br>
            <a:endParaRPr lang="zh-CN" altLang="en-US" sz="1800" dirty="0"/>
          </a:p>
        </p:txBody>
      </p:sp>
    </p:spTree>
    <p:extLst>
      <p:ext uri="{BB962C8B-B14F-4D97-AF65-F5344CB8AC3E}">
        <p14:creationId xmlns:p14="http://schemas.microsoft.com/office/powerpoint/2010/main" val="22891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7"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342" name="ZoneTexte 341"/>
          <p:cNvSpPr txBox="1"/>
          <p:nvPr/>
        </p:nvSpPr>
        <p:spPr>
          <a:xfrm>
            <a:off x="-1776" y="-3429"/>
            <a:ext cx="3600381" cy="954107"/>
          </a:xfrm>
          <a:prstGeom prst="rect">
            <a:avLst/>
          </a:prstGeom>
          <a:solidFill>
            <a:schemeClr val="accent1">
              <a:lumMod val="50000"/>
            </a:schemeClr>
          </a:solidFill>
        </p:spPr>
        <p:txBody>
          <a:bodyPr wrap="square" rtlCol="0">
            <a:spAutoFit/>
          </a:bodyPr>
          <a:lstStyle/>
          <a:p>
            <a:r>
              <a:rPr lang="en-GB" sz="2800" b="1" dirty="0">
                <a:solidFill>
                  <a:schemeClr val="bg1"/>
                </a:solidFill>
              </a:rPr>
              <a:t>1 – </a:t>
            </a:r>
            <a:r>
              <a:rPr lang="en-US" altLang="zh-CN" sz="2800" b="1" dirty="0" err="1">
                <a:solidFill>
                  <a:schemeClr val="bg1"/>
                </a:solidFill>
              </a:rPr>
              <a:t>Mn</a:t>
            </a:r>
            <a:r>
              <a:rPr lang="en-US" altLang="zh-CN" sz="2800" b="1" dirty="0">
                <a:solidFill>
                  <a:schemeClr val="bg1"/>
                </a:solidFill>
              </a:rPr>
              <a:t> market review </a:t>
            </a:r>
            <a:endParaRPr lang="en-GB" sz="2800" b="1" dirty="0">
              <a:solidFill>
                <a:schemeClr val="bg1"/>
              </a:solidFill>
            </a:endParaRPr>
          </a:p>
          <a:p>
            <a:r>
              <a:rPr lang="en-GB" sz="2800" b="1" dirty="0">
                <a:solidFill>
                  <a:schemeClr val="bg1"/>
                </a:solidFill>
              </a:rPr>
              <a:t>A – </a:t>
            </a:r>
            <a:r>
              <a:rPr lang="en-US" altLang="zh-CN" sz="2800" b="1" dirty="0" err="1">
                <a:solidFill>
                  <a:schemeClr val="bg1"/>
                </a:solidFill>
              </a:rPr>
              <a:t>Mn</a:t>
            </a:r>
            <a:r>
              <a:rPr lang="en-US" altLang="zh-CN" sz="2800" b="1" dirty="0">
                <a:solidFill>
                  <a:schemeClr val="bg1"/>
                </a:solidFill>
              </a:rPr>
              <a:t> ore supply</a:t>
            </a:r>
            <a:endParaRPr lang="en-GB" sz="2800" b="1" dirty="0">
              <a:solidFill>
                <a:schemeClr val="bg1"/>
              </a:solidFill>
            </a:endParaRPr>
          </a:p>
        </p:txBody>
      </p:sp>
      <p:sp>
        <p:nvSpPr>
          <p:cNvPr id="14" name="ZoneTexte 13"/>
          <p:cNvSpPr txBox="1"/>
          <p:nvPr/>
        </p:nvSpPr>
        <p:spPr>
          <a:xfrm>
            <a:off x="126948" y="1474523"/>
            <a:ext cx="8988425" cy="523220"/>
          </a:xfrm>
          <a:prstGeom prst="rect">
            <a:avLst/>
          </a:prstGeom>
          <a:noFill/>
        </p:spPr>
        <p:txBody>
          <a:bodyPr wrap="square" rtlCol="0">
            <a:spAutoFit/>
          </a:bodyPr>
          <a:lstStyle/>
          <a:p>
            <a:r>
              <a:rPr lang="en-US" altLang="zh-CN" sz="1400" b="1" dirty="0">
                <a:latin typeface="Arial" pitchFamily="34" charset="0"/>
                <a:cs typeface="Arial" pitchFamily="34" charset="0"/>
              </a:rPr>
              <a:t>In 2016, global </a:t>
            </a:r>
            <a:r>
              <a:rPr lang="en-US" altLang="zh-CN" sz="1400" b="1" dirty="0" err="1">
                <a:latin typeface="Arial" pitchFamily="34" charset="0"/>
                <a:cs typeface="Arial" pitchFamily="34" charset="0"/>
              </a:rPr>
              <a:t>Mn</a:t>
            </a:r>
            <a:r>
              <a:rPr lang="en-US" altLang="zh-CN" sz="1400" b="1" dirty="0">
                <a:latin typeface="Arial" pitchFamily="34" charset="0"/>
                <a:cs typeface="Arial" pitchFamily="34" charset="0"/>
              </a:rPr>
              <a:t> ore production was 45.2 million wet metric tons, down by 7.3% from 2015; high grade ore (</a:t>
            </a:r>
            <a:r>
              <a:rPr lang="en-US" altLang="zh-CN" sz="1400" b="1" dirty="0" err="1">
                <a:latin typeface="Arial" pitchFamily="34" charset="0"/>
                <a:cs typeface="Arial" pitchFamily="34" charset="0"/>
              </a:rPr>
              <a:t>Mn</a:t>
            </a:r>
            <a:r>
              <a:rPr lang="en-US" altLang="zh-CN" sz="1400" b="1" dirty="0">
                <a:latin typeface="Arial" pitchFamily="34" charset="0"/>
                <a:cs typeface="Arial" pitchFamily="34" charset="0"/>
              </a:rPr>
              <a:t>&gt;44%) production was 14.36 million tons, down by 16% from 2015.</a:t>
            </a:r>
            <a:endParaRPr lang="en-GB" sz="1400" b="1" dirty="0">
              <a:latin typeface="Arial" pitchFamily="34" charset="0"/>
              <a:cs typeface="Arial" pitchFamily="34" charset="0"/>
            </a:endParaRPr>
          </a:p>
        </p:txBody>
      </p:sp>
      <p:sp>
        <p:nvSpPr>
          <p:cNvPr id="2" name="Espace réservé du numéro de diapositive 1"/>
          <p:cNvSpPr>
            <a:spLocks noGrp="1"/>
          </p:cNvSpPr>
          <p:nvPr>
            <p:ph type="sldNum" sz="quarter" idx="12"/>
          </p:nvPr>
        </p:nvSpPr>
        <p:spPr>
          <a:xfrm>
            <a:off x="7010400" y="6491557"/>
            <a:ext cx="2133600" cy="365125"/>
          </a:xfrm>
        </p:spPr>
        <p:txBody>
          <a:bodyPr/>
          <a:lstStyle/>
          <a:p>
            <a:fld id="{7D1E522E-B7A2-41D3-88DE-A2C511968664}" type="slidenum">
              <a:rPr lang="fr-FR" smtClean="0">
                <a:solidFill>
                  <a:prstClr val="black">
                    <a:tint val="75000"/>
                  </a:prstClr>
                </a:solidFill>
              </a:rPr>
              <a:pPr/>
              <a:t>3</a:t>
            </a:fld>
            <a:endParaRPr lang="fr-FR" dirty="0">
              <a:solidFill>
                <a:prstClr val="black">
                  <a:tint val="75000"/>
                </a:prstClr>
              </a:solidFill>
            </a:endParaRPr>
          </a:p>
        </p:txBody>
      </p:sp>
      <p:sp>
        <p:nvSpPr>
          <p:cNvPr id="11" name="ZoneTexte 10"/>
          <p:cNvSpPr txBox="1"/>
          <p:nvPr/>
        </p:nvSpPr>
        <p:spPr>
          <a:xfrm>
            <a:off x="165408" y="5743848"/>
            <a:ext cx="8988425" cy="307777"/>
          </a:xfrm>
          <a:prstGeom prst="rect">
            <a:avLst/>
          </a:prstGeom>
          <a:noFill/>
        </p:spPr>
        <p:txBody>
          <a:bodyPr wrap="square" rtlCol="0">
            <a:spAutoFit/>
          </a:bodyPr>
          <a:lstStyle/>
          <a:p>
            <a:r>
              <a:rPr lang="en-US" altLang="zh-CN" sz="1400" b="1" dirty="0">
                <a:latin typeface="Arial" panose="020B0604020202020204" pitchFamily="34" charset="0"/>
                <a:cs typeface="Arial" panose="020B0604020202020204" pitchFamily="34" charset="0"/>
              </a:rPr>
              <a:t>In General, global </a:t>
            </a:r>
            <a:r>
              <a:rPr lang="en-US" altLang="zh-CN" sz="1400" b="1" dirty="0" err="1">
                <a:latin typeface="Arial" panose="020B0604020202020204" pitchFamily="34" charset="0"/>
                <a:cs typeface="Arial" panose="020B0604020202020204" pitchFamily="34" charset="0"/>
              </a:rPr>
              <a:t>Mn</a:t>
            </a:r>
            <a:r>
              <a:rPr lang="en-US" altLang="zh-CN" sz="1400" b="1" dirty="0">
                <a:latin typeface="Arial" panose="020B0604020202020204" pitchFamily="34" charset="0"/>
                <a:cs typeface="Arial" panose="020B0604020202020204" pitchFamily="34" charset="0"/>
              </a:rPr>
              <a:t> ore production was in low level, high grade ore production was even less.</a:t>
            </a:r>
            <a:endParaRPr lang="en-GB" sz="1400" b="1" dirty="0">
              <a:latin typeface="+mn-ea"/>
              <a:cs typeface="Arial" pitchFamily="34" charset="0"/>
            </a:endParaRPr>
          </a:p>
        </p:txBody>
      </p:sp>
      <p:sp>
        <p:nvSpPr>
          <p:cNvPr id="9" name="ZoneTexte 8"/>
          <p:cNvSpPr txBox="1"/>
          <p:nvPr/>
        </p:nvSpPr>
        <p:spPr>
          <a:xfrm>
            <a:off x="165408" y="2157151"/>
            <a:ext cx="4052631" cy="2462213"/>
          </a:xfrm>
          <a:prstGeom prst="rect">
            <a:avLst/>
          </a:prstGeom>
          <a:noFill/>
        </p:spPr>
        <p:txBody>
          <a:bodyPr wrap="square" rtlCol="0">
            <a:spAutoFit/>
          </a:bodyPr>
          <a:lstStyle/>
          <a:p>
            <a:r>
              <a:rPr lang="en-US" altLang="zh-CN" sz="1400" dirty="0">
                <a:latin typeface="Arial" pitchFamily="34" charset="0"/>
                <a:cs typeface="Arial" pitchFamily="34" charset="0"/>
              </a:rPr>
              <a:t>Due to weak market, some main </a:t>
            </a:r>
            <a:r>
              <a:rPr lang="en-US" altLang="zh-CN" sz="1400" dirty="0" err="1">
                <a:latin typeface="Arial" pitchFamily="34" charset="0"/>
                <a:cs typeface="Arial" pitchFamily="34" charset="0"/>
              </a:rPr>
              <a:t>Mn</a:t>
            </a:r>
            <a:r>
              <a:rPr lang="en-US" altLang="zh-CN" sz="1400" dirty="0">
                <a:latin typeface="Arial" pitchFamily="34" charset="0"/>
                <a:cs typeface="Arial" pitchFamily="34" charset="0"/>
              </a:rPr>
              <a:t> ore mines announced to cut or stop production during end of 2015 and beginning of 2016:</a:t>
            </a:r>
            <a:endParaRPr lang="en-GB" sz="1400" dirty="0">
              <a:latin typeface="Arial" pitchFamily="34" charset="0"/>
              <a:cs typeface="Arial" pitchFamily="34" charset="0"/>
            </a:endParaRPr>
          </a:p>
          <a:p>
            <a:endParaRPr lang="en-GB" sz="1400" dirty="0"/>
          </a:p>
          <a:p>
            <a:pPr marL="285750" indent="-285750" defTabSz="914400">
              <a:buFont typeface="Wingdings" panose="05000000000000000000" pitchFamily="2" charset="2"/>
              <a:buChar char="à"/>
              <a:defRPr/>
            </a:pPr>
            <a:r>
              <a:rPr lang="en-US" altLang="zh-CN" sz="1400" dirty="0">
                <a:latin typeface="Arial" pitchFamily="34" charset="0"/>
                <a:cs typeface="Arial" pitchFamily="34" charset="0"/>
                <a:sym typeface="Wingdings" panose="05000000000000000000" pitchFamily="2" charset="2"/>
              </a:rPr>
              <a:t>Woodie </a:t>
            </a:r>
            <a:r>
              <a:rPr lang="en-US" altLang="zh-CN" sz="1400" dirty="0" err="1">
                <a:latin typeface="Arial" pitchFamily="34" charset="0"/>
                <a:cs typeface="Arial" pitchFamily="34" charset="0"/>
                <a:sym typeface="Wingdings" panose="05000000000000000000" pitchFamily="2" charset="2"/>
              </a:rPr>
              <a:t>Wooodie</a:t>
            </a:r>
            <a:r>
              <a:rPr lang="en-US" altLang="zh-CN" sz="1400" dirty="0">
                <a:latin typeface="Arial" pitchFamily="34" charset="0"/>
                <a:cs typeface="Arial" pitchFamily="34" charset="0"/>
                <a:sym typeface="Wingdings" panose="05000000000000000000" pitchFamily="2" charset="2"/>
              </a:rPr>
              <a:t> (CML) in Australia;</a:t>
            </a:r>
          </a:p>
          <a:p>
            <a:pPr marL="285750" indent="-285750" defTabSz="914400">
              <a:buFont typeface="Wingdings" panose="05000000000000000000" pitchFamily="2" charset="2"/>
              <a:buChar char="à"/>
              <a:defRPr/>
            </a:pPr>
            <a:r>
              <a:rPr lang="en-US" altLang="zh-CN" sz="1400" dirty="0" err="1">
                <a:latin typeface="Arial" pitchFamily="34" charset="0"/>
                <a:cs typeface="Arial" pitchFamily="34" charset="0"/>
                <a:sym typeface="Wingdings" panose="05000000000000000000" pitchFamily="2" charset="2"/>
              </a:rPr>
              <a:t>Bootu</a:t>
            </a:r>
            <a:r>
              <a:rPr lang="en-US" altLang="zh-CN" sz="1400" dirty="0">
                <a:latin typeface="Arial" pitchFamily="34" charset="0"/>
                <a:cs typeface="Arial" pitchFamily="34" charset="0"/>
                <a:sym typeface="Wingdings" panose="05000000000000000000" pitchFamily="2" charset="2"/>
              </a:rPr>
              <a:t> Creek (OMH) in Australia;</a:t>
            </a:r>
          </a:p>
          <a:p>
            <a:pPr marL="285750" indent="-285750" defTabSz="914400">
              <a:buFont typeface="Wingdings" panose="05000000000000000000" pitchFamily="2" charset="2"/>
              <a:buChar char="à"/>
              <a:defRPr/>
            </a:pPr>
            <a:r>
              <a:rPr lang="en-US" altLang="zh-CN" sz="1400" dirty="0">
                <a:latin typeface="Arial" pitchFamily="34" charset="0"/>
                <a:cs typeface="Arial" pitchFamily="34" charset="0"/>
                <a:sym typeface="Wingdings" panose="05000000000000000000" pitchFamily="2" charset="2"/>
              </a:rPr>
              <a:t>UMK and </a:t>
            </a:r>
            <a:r>
              <a:rPr lang="en-US" altLang="zh-CN" sz="1400" dirty="0" err="1">
                <a:latin typeface="Arial" pitchFamily="34" charset="0"/>
                <a:cs typeface="Arial" pitchFamily="34" charset="0"/>
                <a:sym typeface="Wingdings" panose="05000000000000000000" pitchFamily="2" charset="2"/>
              </a:rPr>
              <a:t>Tshipi</a:t>
            </a:r>
            <a:r>
              <a:rPr lang="en-US" altLang="zh-CN" sz="1400" dirty="0">
                <a:latin typeface="Arial" pitchFamily="34" charset="0"/>
                <a:cs typeface="Arial" pitchFamily="34" charset="0"/>
                <a:sym typeface="Wingdings" panose="05000000000000000000" pitchFamily="2" charset="2"/>
              </a:rPr>
              <a:t> in RSA;</a:t>
            </a:r>
          </a:p>
          <a:p>
            <a:pPr marL="285750" indent="-285750" defTabSz="914400">
              <a:buFont typeface="Wingdings" panose="05000000000000000000" pitchFamily="2" charset="2"/>
              <a:buChar char="à"/>
              <a:defRPr/>
            </a:pPr>
            <a:r>
              <a:rPr lang="en-US" altLang="zh-CN" sz="1400" dirty="0" err="1">
                <a:latin typeface="Arial" pitchFamily="34" charset="0"/>
                <a:cs typeface="Arial" pitchFamily="34" charset="0"/>
                <a:sym typeface="Wingdings" panose="05000000000000000000" pitchFamily="2" charset="2"/>
              </a:rPr>
              <a:t>Eramet</a:t>
            </a:r>
            <a:r>
              <a:rPr lang="en-US" altLang="zh-CN" sz="1400" dirty="0">
                <a:latin typeface="Arial" pitchFamily="34" charset="0"/>
                <a:cs typeface="Arial" pitchFamily="34" charset="0"/>
                <a:sym typeface="Wingdings" panose="05000000000000000000" pitchFamily="2" charset="2"/>
              </a:rPr>
              <a:t> </a:t>
            </a:r>
            <a:r>
              <a:rPr lang="en-US" altLang="zh-CN" sz="1400" dirty="0" err="1">
                <a:latin typeface="Arial" pitchFamily="34" charset="0"/>
                <a:cs typeface="Arial" pitchFamily="34" charset="0"/>
                <a:sym typeface="Wingdings" panose="05000000000000000000" pitchFamily="2" charset="2"/>
              </a:rPr>
              <a:t>Comilog</a:t>
            </a:r>
            <a:r>
              <a:rPr lang="en-US" altLang="zh-CN" sz="1400" dirty="0">
                <a:latin typeface="Arial" pitchFamily="34" charset="0"/>
                <a:cs typeface="Arial" pitchFamily="34" charset="0"/>
                <a:sym typeface="Wingdings" panose="05000000000000000000" pitchFamily="2" charset="2"/>
              </a:rPr>
              <a:t> in Gabon</a:t>
            </a:r>
          </a:p>
          <a:p>
            <a:pPr marL="285750" indent="-285750" defTabSz="914400">
              <a:buFont typeface="Wingdings" panose="05000000000000000000" pitchFamily="2" charset="2"/>
              <a:buChar char="à"/>
              <a:defRPr/>
            </a:pPr>
            <a:endParaRPr lang="en-US" altLang="zh-CN" sz="1400" dirty="0">
              <a:latin typeface="Arial" pitchFamily="34" charset="0"/>
              <a:cs typeface="Arial" pitchFamily="34" charset="0"/>
              <a:sym typeface="Wingdings" panose="05000000000000000000" pitchFamily="2" charset="2"/>
            </a:endParaRPr>
          </a:p>
          <a:p>
            <a:pPr defTabSz="914400">
              <a:defRPr/>
            </a:pPr>
            <a:r>
              <a:rPr lang="en-US" altLang="zh-CN" sz="1400" dirty="0">
                <a:latin typeface="Arial" pitchFamily="34" charset="0"/>
                <a:cs typeface="Arial" pitchFamily="34" charset="0"/>
                <a:sym typeface="Wingdings" panose="05000000000000000000" pitchFamily="2" charset="2"/>
              </a:rPr>
              <a:t>Swing suppliers already stopped production earlier than the main suppliers</a:t>
            </a:r>
            <a:endParaRPr lang="en-GB" sz="1400" dirty="0">
              <a:latin typeface="Arial" pitchFamily="34" charset="0"/>
              <a:cs typeface="Arial" pitchFamily="34" charset="0"/>
            </a:endParaRPr>
          </a:p>
        </p:txBody>
      </p:sp>
      <p:sp>
        <p:nvSpPr>
          <p:cNvPr id="12" name="ZoneTexte 8"/>
          <p:cNvSpPr txBox="1"/>
          <p:nvPr/>
        </p:nvSpPr>
        <p:spPr>
          <a:xfrm>
            <a:off x="165408" y="4754926"/>
            <a:ext cx="4052631" cy="738664"/>
          </a:xfrm>
          <a:prstGeom prst="rect">
            <a:avLst/>
          </a:prstGeom>
          <a:noFill/>
        </p:spPr>
        <p:txBody>
          <a:bodyPr wrap="square" rtlCol="0">
            <a:spAutoFit/>
          </a:bodyPr>
          <a:lstStyle/>
          <a:p>
            <a:r>
              <a:rPr lang="en-US" altLang="zh-CN" sz="1400" dirty="0">
                <a:latin typeface="Arial" panose="020B0604020202020204" pitchFamily="34" charset="0"/>
                <a:cs typeface="Arial" panose="020B0604020202020204" pitchFamily="34" charset="0"/>
              </a:rPr>
              <a:t>Along with </a:t>
            </a:r>
            <a:r>
              <a:rPr lang="en-US" altLang="zh-CN" sz="1400" dirty="0" err="1">
                <a:latin typeface="Arial" panose="020B0604020202020204" pitchFamily="34" charset="0"/>
                <a:cs typeface="Arial" panose="020B0604020202020204" pitchFamily="34" charset="0"/>
              </a:rPr>
              <a:t>Mn</a:t>
            </a:r>
            <a:r>
              <a:rPr lang="en-US" altLang="zh-CN" sz="1400" dirty="0">
                <a:latin typeface="Arial" panose="020B0604020202020204" pitchFamily="34" charset="0"/>
                <a:cs typeface="Arial" panose="020B0604020202020204" pitchFamily="34" charset="0"/>
              </a:rPr>
              <a:t> ore price increase from July, most the above mines started to come back from Q4 2016.</a:t>
            </a:r>
            <a:endParaRPr lang="en-GB" sz="1400" dirty="0">
              <a:latin typeface="Arial" pitchFamily="34" charset="0"/>
              <a:cs typeface="Arial" pitchFamily="34" charset="0"/>
            </a:endParaRPr>
          </a:p>
        </p:txBody>
      </p:sp>
      <p:pic>
        <p:nvPicPr>
          <p:cNvPr id="5" name="图片 4"/>
          <p:cNvPicPr>
            <a:picLocks noChangeAspect="1"/>
          </p:cNvPicPr>
          <p:nvPr/>
        </p:nvPicPr>
        <p:blipFill>
          <a:blip r:embed="rId3"/>
          <a:stretch>
            <a:fillRect/>
          </a:stretch>
        </p:blipFill>
        <p:spPr>
          <a:xfrm>
            <a:off x="4395534" y="2229381"/>
            <a:ext cx="3981033" cy="2584928"/>
          </a:xfrm>
          <a:prstGeom prst="rect">
            <a:avLst/>
          </a:prstGeom>
        </p:spPr>
      </p:pic>
    </p:spTree>
    <p:extLst>
      <p:ext uri="{BB962C8B-B14F-4D97-AF65-F5344CB8AC3E}">
        <p14:creationId xmlns:p14="http://schemas.microsoft.com/office/powerpoint/2010/main" val="1835123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9"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7"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342" name="ZoneTexte 341"/>
          <p:cNvSpPr txBox="1"/>
          <p:nvPr/>
        </p:nvSpPr>
        <p:spPr>
          <a:xfrm>
            <a:off x="-1776" y="-3429"/>
            <a:ext cx="3600381" cy="954107"/>
          </a:xfrm>
          <a:prstGeom prst="rect">
            <a:avLst/>
          </a:prstGeom>
          <a:solidFill>
            <a:schemeClr val="accent1">
              <a:lumMod val="50000"/>
            </a:schemeClr>
          </a:solidFill>
        </p:spPr>
        <p:txBody>
          <a:bodyPr wrap="square" rtlCol="0">
            <a:spAutoFit/>
          </a:bodyPr>
          <a:lstStyle/>
          <a:p>
            <a:r>
              <a:rPr lang="en-GB" sz="2800" b="1" dirty="0">
                <a:solidFill>
                  <a:schemeClr val="bg1"/>
                </a:solidFill>
              </a:rPr>
              <a:t>1 – </a:t>
            </a:r>
            <a:r>
              <a:rPr lang="en-US" altLang="zh-CN" sz="2800" b="1" dirty="0" err="1">
                <a:solidFill>
                  <a:schemeClr val="bg1"/>
                </a:solidFill>
              </a:rPr>
              <a:t>Mn</a:t>
            </a:r>
            <a:r>
              <a:rPr lang="en-US" altLang="zh-CN" sz="2800" b="1" dirty="0">
                <a:solidFill>
                  <a:schemeClr val="bg1"/>
                </a:solidFill>
              </a:rPr>
              <a:t> market review </a:t>
            </a:r>
            <a:endParaRPr lang="en-GB" sz="2800" b="1" dirty="0">
              <a:solidFill>
                <a:schemeClr val="bg1"/>
              </a:solidFill>
            </a:endParaRPr>
          </a:p>
          <a:p>
            <a:r>
              <a:rPr lang="en-GB" sz="2800" b="1" dirty="0">
                <a:solidFill>
                  <a:schemeClr val="bg1"/>
                </a:solidFill>
              </a:rPr>
              <a:t>A – </a:t>
            </a:r>
            <a:r>
              <a:rPr lang="en-US" altLang="zh-CN" sz="2800" b="1" dirty="0" err="1">
                <a:solidFill>
                  <a:schemeClr val="bg1"/>
                </a:solidFill>
              </a:rPr>
              <a:t>Mn</a:t>
            </a:r>
            <a:r>
              <a:rPr lang="en-US" altLang="zh-CN" sz="2800" b="1" dirty="0">
                <a:solidFill>
                  <a:schemeClr val="bg1"/>
                </a:solidFill>
              </a:rPr>
              <a:t> ore supply</a:t>
            </a:r>
            <a:endParaRPr lang="en-GB" sz="2800" b="1" dirty="0">
              <a:solidFill>
                <a:schemeClr val="bg1"/>
              </a:solidFill>
            </a:endParaRPr>
          </a:p>
        </p:txBody>
      </p:sp>
      <p:sp>
        <p:nvSpPr>
          <p:cNvPr id="2" name="Espace réservé du numéro de diapositive 1"/>
          <p:cNvSpPr>
            <a:spLocks noGrp="1"/>
          </p:cNvSpPr>
          <p:nvPr>
            <p:ph type="sldNum" sz="quarter" idx="12"/>
          </p:nvPr>
        </p:nvSpPr>
        <p:spPr>
          <a:xfrm>
            <a:off x="7010400" y="6491557"/>
            <a:ext cx="2133600" cy="365125"/>
          </a:xfrm>
        </p:spPr>
        <p:txBody>
          <a:bodyPr/>
          <a:lstStyle/>
          <a:p>
            <a:fld id="{7D1E522E-B7A2-41D3-88DE-A2C511968664}" type="slidenum">
              <a:rPr lang="fr-FR" smtClean="0">
                <a:solidFill>
                  <a:prstClr val="black">
                    <a:tint val="75000"/>
                  </a:prstClr>
                </a:solidFill>
              </a:rPr>
              <a:pPr/>
              <a:t>4</a:t>
            </a:fld>
            <a:endParaRPr lang="fr-FR" dirty="0">
              <a:solidFill>
                <a:prstClr val="black">
                  <a:tint val="75000"/>
                </a:prstClr>
              </a:solidFill>
            </a:endParaRPr>
          </a:p>
        </p:txBody>
      </p:sp>
      <p:sp>
        <p:nvSpPr>
          <p:cNvPr id="13" name="ZoneTexte 10"/>
          <p:cNvSpPr txBox="1"/>
          <p:nvPr/>
        </p:nvSpPr>
        <p:spPr>
          <a:xfrm>
            <a:off x="78688" y="1320861"/>
            <a:ext cx="8857921" cy="307777"/>
          </a:xfrm>
          <a:prstGeom prst="rect">
            <a:avLst/>
          </a:prstGeom>
          <a:noFill/>
        </p:spPr>
        <p:txBody>
          <a:bodyPr wrap="square" rtlCol="0">
            <a:spAutoFit/>
          </a:bodyPr>
          <a:lstStyle/>
          <a:p>
            <a:r>
              <a:rPr lang="en-GB" sz="1400" b="1" dirty="0">
                <a:latin typeface="Arial" panose="020B0604020202020204" pitchFamily="34" charset="0"/>
                <a:cs typeface="Arial" panose="020B0604020202020204" pitchFamily="34" charset="0"/>
              </a:rPr>
              <a:t>Production cuts in announced in 2015/2016:</a:t>
            </a:r>
          </a:p>
        </p:txBody>
      </p:sp>
      <p:sp>
        <p:nvSpPr>
          <p:cNvPr id="15" name="ZoneTexte 8"/>
          <p:cNvSpPr txBox="1"/>
          <p:nvPr/>
        </p:nvSpPr>
        <p:spPr>
          <a:xfrm>
            <a:off x="155572" y="5753359"/>
            <a:ext cx="8771609" cy="523220"/>
          </a:xfrm>
          <a:prstGeom prst="rect">
            <a:avLst/>
          </a:prstGeom>
          <a:noFill/>
        </p:spPr>
        <p:txBody>
          <a:bodyPr wrap="square" rtlCol="0">
            <a:spAutoFit/>
          </a:bodyPr>
          <a:lstStyle/>
          <a:p>
            <a:r>
              <a:rPr lang="en-GB" sz="1400" b="1" dirty="0">
                <a:latin typeface="Arial" pitchFamily="34" charset="0"/>
                <a:cs typeface="Arial" pitchFamily="34" charset="0"/>
              </a:rPr>
              <a:t>Globally, around 8 million mt of Mn ore capacity cuts have been announced at the end of 2015 and beginning of 2016, </a:t>
            </a:r>
            <a:r>
              <a:rPr lang="en-GB" sz="1400" dirty="0">
                <a:latin typeface="Arial" pitchFamily="34" charset="0"/>
                <a:cs typeface="Arial" pitchFamily="34" charset="0"/>
              </a:rPr>
              <a:t>due to low Mn ore prices and high stock levels.</a:t>
            </a:r>
          </a:p>
        </p:txBody>
      </p:sp>
      <p:pic>
        <p:nvPicPr>
          <p:cNvPr id="16" name="Image 2"/>
          <p:cNvPicPr>
            <a:picLocks noChangeAspect="1"/>
          </p:cNvPicPr>
          <p:nvPr/>
        </p:nvPicPr>
        <p:blipFill>
          <a:blip r:embed="rId3"/>
          <a:stretch>
            <a:fillRect/>
          </a:stretch>
        </p:blipFill>
        <p:spPr>
          <a:xfrm>
            <a:off x="2924148" y="2188423"/>
            <a:ext cx="3234459" cy="3005150"/>
          </a:xfrm>
          <a:prstGeom prst="rect">
            <a:avLst/>
          </a:prstGeom>
        </p:spPr>
      </p:pic>
    </p:spTree>
    <p:extLst>
      <p:ext uri="{BB962C8B-B14F-4D97-AF65-F5344CB8AC3E}">
        <p14:creationId xmlns:p14="http://schemas.microsoft.com/office/powerpoint/2010/main" val="309973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7"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342" name="ZoneTexte 341"/>
          <p:cNvSpPr txBox="1"/>
          <p:nvPr/>
        </p:nvSpPr>
        <p:spPr>
          <a:xfrm>
            <a:off x="-1776" y="-3429"/>
            <a:ext cx="3600381" cy="954107"/>
          </a:xfrm>
          <a:prstGeom prst="rect">
            <a:avLst/>
          </a:prstGeom>
          <a:solidFill>
            <a:schemeClr val="accent1">
              <a:lumMod val="50000"/>
            </a:schemeClr>
          </a:solidFill>
        </p:spPr>
        <p:txBody>
          <a:bodyPr wrap="square" rtlCol="0">
            <a:spAutoFit/>
          </a:bodyPr>
          <a:lstStyle/>
          <a:p>
            <a:r>
              <a:rPr lang="en-GB" sz="2800" b="1" dirty="0">
                <a:solidFill>
                  <a:schemeClr val="bg1"/>
                </a:solidFill>
              </a:rPr>
              <a:t>1 – </a:t>
            </a:r>
            <a:r>
              <a:rPr lang="en-US" altLang="zh-CN" sz="2800" b="1" dirty="0" err="1">
                <a:solidFill>
                  <a:schemeClr val="bg1"/>
                </a:solidFill>
              </a:rPr>
              <a:t>Mn</a:t>
            </a:r>
            <a:r>
              <a:rPr lang="en-US" altLang="zh-CN" sz="2800" b="1" dirty="0">
                <a:solidFill>
                  <a:schemeClr val="bg1"/>
                </a:solidFill>
              </a:rPr>
              <a:t> market review </a:t>
            </a:r>
            <a:endParaRPr lang="en-GB" sz="2800" b="1" dirty="0">
              <a:solidFill>
                <a:schemeClr val="bg1"/>
              </a:solidFill>
            </a:endParaRPr>
          </a:p>
          <a:p>
            <a:r>
              <a:rPr lang="en-GB" sz="2800" b="1" dirty="0">
                <a:solidFill>
                  <a:schemeClr val="bg1"/>
                </a:solidFill>
              </a:rPr>
              <a:t>A – </a:t>
            </a:r>
            <a:r>
              <a:rPr lang="en-US" altLang="zh-CN" sz="2800" b="1" dirty="0" err="1">
                <a:solidFill>
                  <a:schemeClr val="bg1"/>
                </a:solidFill>
              </a:rPr>
              <a:t>Mn</a:t>
            </a:r>
            <a:r>
              <a:rPr lang="en-US" altLang="zh-CN" sz="2800" b="1" dirty="0">
                <a:solidFill>
                  <a:schemeClr val="bg1"/>
                </a:solidFill>
              </a:rPr>
              <a:t> ore supply</a:t>
            </a:r>
            <a:endParaRPr lang="en-GB" sz="2800" b="1" dirty="0">
              <a:solidFill>
                <a:schemeClr val="bg1"/>
              </a:solidFill>
            </a:endParaRPr>
          </a:p>
        </p:txBody>
      </p:sp>
      <p:sp>
        <p:nvSpPr>
          <p:cNvPr id="9" name="ZoneTexte 11"/>
          <p:cNvSpPr txBox="1"/>
          <p:nvPr/>
        </p:nvSpPr>
        <p:spPr>
          <a:xfrm>
            <a:off x="155575" y="5401457"/>
            <a:ext cx="8630205" cy="954107"/>
          </a:xfrm>
          <a:prstGeom prst="rect">
            <a:avLst/>
          </a:prstGeom>
          <a:noFill/>
        </p:spPr>
        <p:txBody>
          <a:bodyPr wrap="square" rtlCol="0">
            <a:spAutoFit/>
          </a:bodyPr>
          <a:lstStyle/>
          <a:p>
            <a:r>
              <a:rPr lang="en-GB" sz="1400" dirty="0">
                <a:latin typeface="Arial" pitchFamily="34" charset="0"/>
                <a:cs typeface="Arial" pitchFamily="34" charset="0"/>
              </a:rPr>
              <a:t>Around 3 million </a:t>
            </a:r>
            <a:r>
              <a:rPr lang="en-GB" sz="1400" dirty="0" err="1">
                <a:latin typeface="Arial" pitchFamily="34" charset="0"/>
                <a:cs typeface="Arial" pitchFamily="34" charset="0"/>
              </a:rPr>
              <a:t>mt</a:t>
            </a:r>
            <a:r>
              <a:rPr lang="en-GB" sz="1400" dirty="0">
                <a:latin typeface="Arial" pitchFamily="34" charset="0"/>
                <a:cs typeface="Arial" pitchFamily="34" charset="0"/>
              </a:rPr>
              <a:t> of extra capacity is expected to come on line by 2020, plus 580,000 </a:t>
            </a:r>
            <a:r>
              <a:rPr lang="en-GB" sz="1400" dirty="0" err="1">
                <a:latin typeface="Arial" pitchFamily="34" charset="0"/>
                <a:cs typeface="Arial" pitchFamily="34" charset="0"/>
              </a:rPr>
              <a:t>mtpy</a:t>
            </a:r>
            <a:r>
              <a:rPr lang="en-GB" sz="1400" dirty="0">
                <a:latin typeface="Arial" pitchFamily="34" charset="0"/>
                <a:cs typeface="Arial" pitchFamily="34" charset="0"/>
              </a:rPr>
              <a:t> of sinter.</a:t>
            </a:r>
          </a:p>
          <a:p>
            <a:endParaRPr lang="en-GB" sz="1400" dirty="0">
              <a:latin typeface="Arial" pitchFamily="34" charset="0"/>
              <a:cs typeface="Arial" pitchFamily="34" charset="0"/>
            </a:endParaRPr>
          </a:p>
          <a:p>
            <a:r>
              <a:rPr lang="en-GB" sz="1400" b="1" dirty="0">
                <a:latin typeface="Arial" pitchFamily="34" charset="0"/>
                <a:cs typeface="Arial" pitchFamily="34" charset="0"/>
              </a:rPr>
              <a:t>Extra capacity is much lower than mine closure (-8 Mt per year in 2015-2016), but some production cuts are temporary, and idled mines could restart if prices increase.</a:t>
            </a:r>
          </a:p>
        </p:txBody>
      </p:sp>
      <p:sp>
        <p:nvSpPr>
          <p:cNvPr id="10" name="ZoneTexte 12"/>
          <p:cNvSpPr txBox="1"/>
          <p:nvPr/>
        </p:nvSpPr>
        <p:spPr>
          <a:xfrm>
            <a:off x="78688" y="1442370"/>
            <a:ext cx="8857921" cy="523220"/>
          </a:xfrm>
          <a:prstGeom prst="rect">
            <a:avLst/>
          </a:prstGeom>
          <a:noFill/>
        </p:spPr>
        <p:txBody>
          <a:bodyPr wrap="square" rtlCol="0">
            <a:spAutoFit/>
          </a:bodyPr>
          <a:lstStyle/>
          <a:p>
            <a:r>
              <a:rPr lang="en-GB" sz="1400" b="1" dirty="0">
                <a:latin typeface="Arial" panose="020B0604020202020204" pitchFamily="34" charset="0"/>
                <a:cs typeface="Arial" panose="020B0604020202020204" pitchFamily="34" charset="0"/>
              </a:rPr>
              <a:t>Several new manganese ore projects have been announced to come on stream over the next few years, especially in Africa and Asia.</a:t>
            </a:r>
          </a:p>
        </p:txBody>
      </p:sp>
      <p:pic>
        <p:nvPicPr>
          <p:cNvPr id="11" name="Image 4"/>
          <p:cNvPicPr>
            <a:picLocks noChangeAspect="1"/>
          </p:cNvPicPr>
          <p:nvPr/>
        </p:nvPicPr>
        <p:blipFill>
          <a:blip r:embed="rId3"/>
          <a:stretch>
            <a:fillRect/>
          </a:stretch>
        </p:blipFill>
        <p:spPr>
          <a:xfrm>
            <a:off x="1362075" y="2096588"/>
            <a:ext cx="6419850" cy="3381375"/>
          </a:xfrm>
          <a:prstGeom prst="rect">
            <a:avLst/>
          </a:prstGeom>
        </p:spPr>
      </p:pic>
    </p:spTree>
    <p:extLst>
      <p:ext uri="{BB962C8B-B14F-4D97-AF65-F5344CB8AC3E}">
        <p14:creationId xmlns:p14="http://schemas.microsoft.com/office/powerpoint/2010/main" val="85923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7"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2" name="Espace réservé du numéro de diapositive 1"/>
          <p:cNvSpPr>
            <a:spLocks noGrp="1"/>
          </p:cNvSpPr>
          <p:nvPr>
            <p:ph type="sldNum" sz="quarter" idx="12"/>
          </p:nvPr>
        </p:nvSpPr>
        <p:spPr>
          <a:xfrm>
            <a:off x="7010400" y="6491557"/>
            <a:ext cx="2133600" cy="365125"/>
          </a:xfrm>
        </p:spPr>
        <p:txBody>
          <a:bodyPr/>
          <a:lstStyle/>
          <a:p>
            <a:fld id="{7D1E522E-B7A2-41D3-88DE-A2C511968664}" type="slidenum">
              <a:rPr lang="fr-FR" smtClean="0">
                <a:solidFill>
                  <a:prstClr val="black">
                    <a:tint val="75000"/>
                  </a:prstClr>
                </a:solidFill>
              </a:rPr>
              <a:pPr/>
              <a:t>6</a:t>
            </a:fld>
            <a:endParaRPr lang="fr-FR" dirty="0">
              <a:solidFill>
                <a:prstClr val="black">
                  <a:tint val="75000"/>
                </a:prstClr>
              </a:solidFill>
            </a:endParaRPr>
          </a:p>
        </p:txBody>
      </p:sp>
      <p:sp>
        <p:nvSpPr>
          <p:cNvPr id="11" name="ZoneTexte 10"/>
          <p:cNvSpPr txBox="1"/>
          <p:nvPr/>
        </p:nvSpPr>
        <p:spPr>
          <a:xfrm>
            <a:off x="460375" y="5048939"/>
            <a:ext cx="8224857" cy="954107"/>
          </a:xfrm>
          <a:prstGeom prst="rect">
            <a:avLst/>
          </a:prstGeom>
          <a:noFill/>
        </p:spPr>
        <p:txBody>
          <a:bodyPr wrap="square" rtlCol="0">
            <a:spAutoFit/>
          </a:bodyPr>
          <a:lstStyle/>
          <a:p>
            <a:r>
              <a:rPr lang="en-US" altLang="zh-CN" sz="1400" dirty="0">
                <a:latin typeface="Arial" panose="020B0604020202020204" pitchFamily="34" charset="0"/>
                <a:cs typeface="Arial" panose="020B0604020202020204" pitchFamily="34" charset="0"/>
              </a:rPr>
              <a:t>From 2014 to Feb 2016, </a:t>
            </a:r>
            <a:r>
              <a:rPr lang="en-US" altLang="zh-CN" sz="1400" dirty="0" err="1">
                <a:latin typeface="Arial" panose="020B0604020202020204" pitchFamily="34" charset="0"/>
                <a:cs typeface="Arial" panose="020B0604020202020204" pitchFamily="34" charset="0"/>
              </a:rPr>
              <a:t>Mn</a:t>
            </a:r>
            <a:r>
              <a:rPr lang="en-US" altLang="zh-CN" sz="1400" dirty="0">
                <a:latin typeface="Arial" panose="020B0604020202020204" pitchFamily="34" charset="0"/>
                <a:cs typeface="Arial" panose="020B0604020202020204" pitchFamily="34" charset="0"/>
              </a:rPr>
              <a:t> ore inventory at mines (only </a:t>
            </a:r>
            <a:r>
              <a:rPr lang="en-US" altLang="zh-CN" sz="1400" dirty="0" err="1">
                <a:latin typeface="Arial" panose="020B0604020202020204" pitchFamily="34" charset="0"/>
                <a:cs typeface="Arial" panose="020B0604020202020204" pitchFamily="34" charset="0"/>
              </a:rPr>
              <a:t>IMnI</a:t>
            </a:r>
            <a:r>
              <a:rPr lang="en-US" altLang="zh-CN" sz="1400" dirty="0">
                <a:latin typeface="Arial" panose="020B0604020202020204" pitchFamily="34" charset="0"/>
                <a:cs typeface="Arial" panose="020B0604020202020204" pitchFamily="34" charset="0"/>
              </a:rPr>
              <a:t> members) kept increasing, it reached highest level of 5 million tons in late 2015 and early 2016. After then, </a:t>
            </a:r>
            <a:r>
              <a:rPr lang="en-US" altLang="zh-CN" sz="1400" dirty="0" err="1">
                <a:latin typeface="Arial" panose="020B0604020202020204" pitchFamily="34" charset="0"/>
                <a:cs typeface="Arial" panose="020B0604020202020204" pitchFamily="34" charset="0"/>
              </a:rPr>
              <a:t>Mn</a:t>
            </a:r>
            <a:r>
              <a:rPr lang="en-US" altLang="zh-CN" sz="1400" dirty="0">
                <a:latin typeface="Arial" panose="020B0604020202020204" pitchFamily="34" charset="0"/>
                <a:cs typeface="Arial" panose="020B0604020202020204" pitchFamily="34" charset="0"/>
              </a:rPr>
              <a:t> ore inventory started to reduce, we can see very important destocking in Mar, Aug and Dec. </a:t>
            </a:r>
            <a:r>
              <a:rPr lang="en-US" altLang="zh-CN" sz="1400" dirty="0" err="1">
                <a:latin typeface="Arial" panose="020B0604020202020204" pitchFamily="34" charset="0"/>
                <a:cs typeface="Arial" panose="020B0604020202020204" pitchFamily="34" charset="0"/>
              </a:rPr>
              <a:t>Mn</a:t>
            </a:r>
            <a:r>
              <a:rPr lang="en-US" altLang="zh-CN" sz="1400" dirty="0">
                <a:latin typeface="Arial" panose="020B0604020202020204" pitchFamily="34" charset="0"/>
                <a:cs typeface="Arial" panose="020B0604020202020204" pitchFamily="34" charset="0"/>
              </a:rPr>
              <a:t> ore inventory at mining companies (</a:t>
            </a:r>
            <a:r>
              <a:rPr lang="en-US" altLang="zh-CN" sz="1400" dirty="0" err="1">
                <a:latin typeface="Arial" panose="020B0604020202020204" pitchFamily="34" charset="0"/>
                <a:cs typeface="Arial" panose="020B0604020202020204" pitchFamily="34" charset="0"/>
              </a:rPr>
              <a:t>IMnI</a:t>
            </a:r>
            <a:r>
              <a:rPr lang="en-US" altLang="zh-CN" sz="1400" dirty="0">
                <a:latin typeface="Arial" panose="020B0604020202020204" pitchFamily="34" charset="0"/>
                <a:cs typeface="Arial" panose="020B0604020202020204" pitchFamily="34" charset="0"/>
              </a:rPr>
              <a:t> members) was 4.27 millions by end of 2016, which is at reasonable level now.</a:t>
            </a:r>
            <a:endParaRPr lang="en-US" sz="1400" dirty="0">
              <a:latin typeface="Arial" panose="020B0604020202020204" pitchFamily="34" charset="0"/>
              <a:cs typeface="Arial" panose="020B0604020202020204" pitchFamily="34" charset="0"/>
            </a:endParaRPr>
          </a:p>
        </p:txBody>
      </p:sp>
      <p:sp>
        <p:nvSpPr>
          <p:cNvPr id="9" name="ZoneTexte 341"/>
          <p:cNvSpPr txBox="1"/>
          <p:nvPr/>
        </p:nvSpPr>
        <p:spPr>
          <a:xfrm>
            <a:off x="-1776" y="-3429"/>
            <a:ext cx="3600381" cy="954107"/>
          </a:xfrm>
          <a:prstGeom prst="rect">
            <a:avLst/>
          </a:prstGeom>
          <a:solidFill>
            <a:schemeClr val="accent1">
              <a:lumMod val="50000"/>
            </a:schemeClr>
          </a:solidFill>
        </p:spPr>
        <p:txBody>
          <a:bodyPr wrap="square" rtlCol="0">
            <a:spAutoFit/>
          </a:bodyPr>
          <a:lstStyle/>
          <a:p>
            <a:r>
              <a:rPr lang="en-GB" sz="2800" b="1" dirty="0">
                <a:solidFill>
                  <a:schemeClr val="bg1"/>
                </a:solidFill>
              </a:rPr>
              <a:t>1 – </a:t>
            </a:r>
            <a:r>
              <a:rPr lang="en-US" altLang="zh-CN" sz="2800" b="1" dirty="0" err="1">
                <a:solidFill>
                  <a:schemeClr val="bg1"/>
                </a:solidFill>
              </a:rPr>
              <a:t>Mn</a:t>
            </a:r>
            <a:r>
              <a:rPr lang="en-US" altLang="zh-CN" sz="2800" b="1" dirty="0">
                <a:solidFill>
                  <a:schemeClr val="bg1"/>
                </a:solidFill>
              </a:rPr>
              <a:t> market review </a:t>
            </a:r>
            <a:endParaRPr lang="en-GB" sz="2800" b="1" dirty="0">
              <a:solidFill>
                <a:schemeClr val="bg1"/>
              </a:solidFill>
            </a:endParaRPr>
          </a:p>
          <a:p>
            <a:r>
              <a:rPr lang="en-GB" sz="2800" b="1" dirty="0">
                <a:solidFill>
                  <a:schemeClr val="bg1"/>
                </a:solidFill>
              </a:rPr>
              <a:t>A – </a:t>
            </a:r>
            <a:r>
              <a:rPr lang="en-US" altLang="zh-CN" sz="2800" b="1" dirty="0" err="1">
                <a:solidFill>
                  <a:schemeClr val="bg1"/>
                </a:solidFill>
              </a:rPr>
              <a:t>Mn</a:t>
            </a:r>
            <a:r>
              <a:rPr lang="en-US" altLang="zh-CN" sz="2800" b="1" dirty="0">
                <a:solidFill>
                  <a:schemeClr val="bg1"/>
                </a:solidFill>
              </a:rPr>
              <a:t> ore supply</a:t>
            </a:r>
            <a:endParaRPr lang="en-GB" sz="2800" b="1" dirty="0">
              <a:solidFill>
                <a:schemeClr val="bg1"/>
              </a:solidFill>
            </a:endParaRPr>
          </a:p>
        </p:txBody>
      </p:sp>
      <p:pic>
        <p:nvPicPr>
          <p:cNvPr id="6" name="图片 5"/>
          <p:cNvPicPr>
            <a:picLocks noChangeAspect="1"/>
          </p:cNvPicPr>
          <p:nvPr/>
        </p:nvPicPr>
        <p:blipFill>
          <a:blip r:embed="rId3"/>
          <a:stretch>
            <a:fillRect/>
          </a:stretch>
        </p:blipFill>
        <p:spPr>
          <a:xfrm>
            <a:off x="155575" y="1633838"/>
            <a:ext cx="4291956" cy="3072650"/>
          </a:xfrm>
          <a:prstGeom prst="rect">
            <a:avLst/>
          </a:prstGeom>
        </p:spPr>
      </p:pic>
      <p:pic>
        <p:nvPicPr>
          <p:cNvPr id="8" name="图片 7"/>
          <p:cNvPicPr>
            <a:picLocks noChangeAspect="1"/>
          </p:cNvPicPr>
          <p:nvPr/>
        </p:nvPicPr>
        <p:blipFill>
          <a:blip r:embed="rId4"/>
          <a:stretch>
            <a:fillRect/>
          </a:stretch>
        </p:blipFill>
        <p:spPr>
          <a:xfrm>
            <a:off x="4735824" y="1633838"/>
            <a:ext cx="4211281" cy="3072650"/>
          </a:xfrm>
          <a:prstGeom prst="rect">
            <a:avLst/>
          </a:prstGeom>
        </p:spPr>
      </p:pic>
    </p:spTree>
    <p:extLst>
      <p:ext uri="{BB962C8B-B14F-4D97-AF65-F5344CB8AC3E}">
        <p14:creationId xmlns:p14="http://schemas.microsoft.com/office/powerpoint/2010/main" val="1647653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7"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15" name="ZoneTexte 14"/>
          <p:cNvSpPr txBox="1"/>
          <p:nvPr/>
        </p:nvSpPr>
        <p:spPr>
          <a:xfrm>
            <a:off x="80220" y="1143897"/>
            <a:ext cx="8975290" cy="954107"/>
          </a:xfrm>
          <a:prstGeom prst="rect">
            <a:avLst/>
          </a:prstGeom>
          <a:noFill/>
        </p:spPr>
        <p:txBody>
          <a:bodyPr wrap="square" rtlCol="0">
            <a:spAutoFit/>
          </a:bodyPr>
          <a:lstStyle/>
          <a:p>
            <a:r>
              <a:rPr lang="en-US" altLang="zh-CN" sz="1400" b="1" dirty="0">
                <a:latin typeface="Arial" pitchFamily="34" charset="0"/>
                <a:cs typeface="Arial" pitchFamily="34" charset="0"/>
              </a:rPr>
              <a:t>In 2016, world crude steel production was 1.713 billion tons, similar level as 2015.</a:t>
            </a:r>
            <a:endParaRPr lang="en-GB" sz="1400" b="1" dirty="0">
              <a:latin typeface="Arial" pitchFamily="34" charset="0"/>
              <a:cs typeface="Arial" pitchFamily="34" charset="0"/>
            </a:endParaRPr>
          </a:p>
          <a:p>
            <a:endParaRPr lang="en-GB" sz="1400" dirty="0">
              <a:latin typeface="Arial" pitchFamily="34" charset="0"/>
              <a:cs typeface="Arial" pitchFamily="34" charset="0"/>
            </a:endParaRPr>
          </a:p>
          <a:p>
            <a:r>
              <a:rPr lang="en-US" altLang="zh-CN" sz="1400" dirty="0">
                <a:latin typeface="Arial" pitchFamily="34" charset="0"/>
                <a:cs typeface="Arial" pitchFamily="34" charset="0"/>
              </a:rPr>
              <a:t>- In Dec, world crude steel production was 144 million tons, higher by 5.2% y-o-y.</a:t>
            </a:r>
          </a:p>
          <a:p>
            <a:r>
              <a:rPr lang="en-US" altLang="zh-CN" sz="1400" dirty="0">
                <a:latin typeface="Arial" pitchFamily="34" charset="0"/>
                <a:cs typeface="Arial" pitchFamily="34" charset="0"/>
              </a:rPr>
              <a:t>- Stable growth of crude steel production supported demand and consumption of </a:t>
            </a:r>
            <a:r>
              <a:rPr lang="en-US" altLang="zh-CN" sz="1400" dirty="0" err="1">
                <a:latin typeface="Arial" pitchFamily="34" charset="0"/>
                <a:cs typeface="Arial" pitchFamily="34" charset="0"/>
              </a:rPr>
              <a:t>Mn</a:t>
            </a:r>
            <a:r>
              <a:rPr lang="en-US" altLang="zh-CN" sz="1400" dirty="0">
                <a:latin typeface="Arial" pitchFamily="34" charset="0"/>
                <a:cs typeface="Arial" pitchFamily="34" charset="0"/>
              </a:rPr>
              <a:t> alloys.</a:t>
            </a:r>
            <a:endParaRPr lang="en-GB" sz="1400" dirty="0">
              <a:latin typeface="Arial" pitchFamily="34" charset="0"/>
              <a:cs typeface="Arial" pitchFamily="34" charset="0"/>
            </a:endParaRPr>
          </a:p>
        </p:txBody>
      </p:sp>
      <p:sp>
        <p:nvSpPr>
          <p:cNvPr id="3" name="Espace réservé du numéro de diapositive 2"/>
          <p:cNvSpPr>
            <a:spLocks noGrp="1"/>
          </p:cNvSpPr>
          <p:nvPr>
            <p:ph type="sldNum" sz="quarter" idx="12"/>
          </p:nvPr>
        </p:nvSpPr>
        <p:spPr>
          <a:xfrm>
            <a:off x="7010400" y="6468381"/>
            <a:ext cx="2133600" cy="365125"/>
          </a:xfrm>
        </p:spPr>
        <p:txBody>
          <a:bodyPr/>
          <a:lstStyle/>
          <a:p>
            <a:fld id="{7D1E522E-B7A2-41D3-88DE-A2C511968664}" type="slidenum">
              <a:rPr lang="fr-FR" smtClean="0">
                <a:solidFill>
                  <a:prstClr val="black">
                    <a:tint val="75000"/>
                  </a:prstClr>
                </a:solidFill>
              </a:rPr>
              <a:pPr/>
              <a:t>7</a:t>
            </a:fld>
            <a:endParaRPr lang="fr-FR" dirty="0">
              <a:solidFill>
                <a:prstClr val="black">
                  <a:tint val="75000"/>
                </a:prstClr>
              </a:solidFill>
            </a:endParaRPr>
          </a:p>
        </p:txBody>
      </p:sp>
      <p:pic>
        <p:nvPicPr>
          <p:cNvPr id="6" name="图片 5"/>
          <p:cNvPicPr>
            <a:picLocks noChangeAspect="1"/>
          </p:cNvPicPr>
          <p:nvPr/>
        </p:nvPicPr>
        <p:blipFill>
          <a:blip r:embed="rId3"/>
          <a:stretch>
            <a:fillRect/>
          </a:stretch>
        </p:blipFill>
        <p:spPr>
          <a:xfrm>
            <a:off x="234234" y="2571442"/>
            <a:ext cx="8349327" cy="3205362"/>
          </a:xfrm>
          <a:prstGeom prst="rect">
            <a:avLst/>
          </a:prstGeom>
        </p:spPr>
      </p:pic>
      <p:sp>
        <p:nvSpPr>
          <p:cNvPr id="8" name="ZoneTexte 341"/>
          <p:cNvSpPr txBox="1"/>
          <p:nvPr/>
        </p:nvSpPr>
        <p:spPr>
          <a:xfrm>
            <a:off x="-1776" y="-3429"/>
            <a:ext cx="3600381" cy="954107"/>
          </a:xfrm>
          <a:prstGeom prst="rect">
            <a:avLst/>
          </a:prstGeom>
          <a:solidFill>
            <a:schemeClr val="accent1">
              <a:lumMod val="50000"/>
            </a:schemeClr>
          </a:solidFill>
        </p:spPr>
        <p:txBody>
          <a:bodyPr wrap="square" rtlCol="0">
            <a:spAutoFit/>
          </a:bodyPr>
          <a:lstStyle/>
          <a:p>
            <a:r>
              <a:rPr lang="en-GB" sz="2800" b="1" dirty="0">
                <a:solidFill>
                  <a:schemeClr val="bg1"/>
                </a:solidFill>
              </a:rPr>
              <a:t>1 – </a:t>
            </a:r>
            <a:r>
              <a:rPr lang="en-US" altLang="zh-CN" sz="2800" b="1" dirty="0" err="1">
                <a:solidFill>
                  <a:schemeClr val="bg1"/>
                </a:solidFill>
              </a:rPr>
              <a:t>Mn</a:t>
            </a:r>
            <a:r>
              <a:rPr lang="en-US" altLang="zh-CN" sz="2800" b="1" dirty="0">
                <a:solidFill>
                  <a:schemeClr val="bg1"/>
                </a:solidFill>
              </a:rPr>
              <a:t> market review </a:t>
            </a:r>
            <a:endParaRPr lang="en-GB" sz="2800" b="1" dirty="0">
              <a:solidFill>
                <a:schemeClr val="bg1"/>
              </a:solidFill>
            </a:endParaRPr>
          </a:p>
          <a:p>
            <a:r>
              <a:rPr lang="en-GB" sz="2800" b="1" dirty="0">
                <a:solidFill>
                  <a:schemeClr val="bg1"/>
                </a:solidFill>
              </a:rPr>
              <a:t>B – </a:t>
            </a:r>
            <a:r>
              <a:rPr lang="en-US" altLang="zh-CN" sz="2800" b="1" dirty="0" err="1">
                <a:solidFill>
                  <a:schemeClr val="bg1"/>
                </a:solidFill>
              </a:rPr>
              <a:t>Mn</a:t>
            </a:r>
            <a:r>
              <a:rPr lang="en-US" altLang="zh-CN" sz="2800" b="1" dirty="0">
                <a:solidFill>
                  <a:schemeClr val="bg1"/>
                </a:solidFill>
              </a:rPr>
              <a:t> ore demand</a:t>
            </a:r>
            <a:endParaRPr lang="en-GB" sz="2800" b="1" dirty="0">
              <a:solidFill>
                <a:schemeClr val="bg1"/>
              </a:solidFill>
            </a:endParaRPr>
          </a:p>
        </p:txBody>
      </p:sp>
    </p:spTree>
    <p:extLst>
      <p:ext uri="{BB962C8B-B14F-4D97-AF65-F5344CB8AC3E}">
        <p14:creationId xmlns:p14="http://schemas.microsoft.com/office/powerpoint/2010/main" val="2374084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7"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15" name="ZoneTexte 14"/>
          <p:cNvSpPr txBox="1"/>
          <p:nvPr/>
        </p:nvSpPr>
        <p:spPr>
          <a:xfrm>
            <a:off x="80220" y="1143897"/>
            <a:ext cx="8975290" cy="523220"/>
          </a:xfrm>
          <a:prstGeom prst="rect">
            <a:avLst/>
          </a:prstGeom>
          <a:noFill/>
        </p:spPr>
        <p:txBody>
          <a:bodyPr wrap="square" rtlCol="0">
            <a:spAutoFit/>
          </a:bodyPr>
          <a:lstStyle/>
          <a:p>
            <a:r>
              <a:rPr lang="en-US" altLang="zh-CN" sz="1400" b="1" dirty="0">
                <a:latin typeface="Arial" pitchFamily="34" charset="0"/>
                <a:cs typeface="Arial" pitchFamily="34" charset="0"/>
              </a:rPr>
              <a:t>In 2016, global </a:t>
            </a:r>
            <a:r>
              <a:rPr lang="en-US" altLang="zh-CN" sz="1400" b="1" dirty="0" err="1">
                <a:latin typeface="Arial" pitchFamily="34" charset="0"/>
                <a:cs typeface="Arial" pitchFamily="34" charset="0"/>
              </a:rPr>
              <a:t>Mn</a:t>
            </a:r>
            <a:r>
              <a:rPr lang="en-US" altLang="zh-CN" sz="1400" b="1" dirty="0">
                <a:latin typeface="Arial" pitchFamily="34" charset="0"/>
                <a:cs typeface="Arial" pitchFamily="34" charset="0"/>
              </a:rPr>
              <a:t> alloy production was over 17.3 million tons, higher by 13% from 2015, it largest stimulate the demand of </a:t>
            </a:r>
            <a:r>
              <a:rPr lang="en-US" altLang="zh-CN" sz="1400" b="1" dirty="0" err="1">
                <a:latin typeface="Arial" pitchFamily="34" charset="0"/>
                <a:cs typeface="Arial" pitchFamily="34" charset="0"/>
              </a:rPr>
              <a:t>Mn</a:t>
            </a:r>
            <a:r>
              <a:rPr lang="en-US" altLang="zh-CN" sz="1400" b="1" dirty="0">
                <a:latin typeface="Arial" pitchFamily="34" charset="0"/>
                <a:cs typeface="Arial" pitchFamily="34" charset="0"/>
              </a:rPr>
              <a:t> ore.</a:t>
            </a:r>
            <a:endParaRPr lang="en-GB" sz="1400" b="1" dirty="0">
              <a:latin typeface="Arial" pitchFamily="34" charset="0"/>
              <a:cs typeface="Arial" pitchFamily="34" charset="0"/>
            </a:endParaRPr>
          </a:p>
        </p:txBody>
      </p:sp>
      <p:sp>
        <p:nvSpPr>
          <p:cNvPr id="3" name="Espace réservé du numéro de diapositive 2"/>
          <p:cNvSpPr>
            <a:spLocks noGrp="1"/>
          </p:cNvSpPr>
          <p:nvPr>
            <p:ph type="sldNum" sz="quarter" idx="12"/>
          </p:nvPr>
        </p:nvSpPr>
        <p:spPr>
          <a:xfrm>
            <a:off x="7010400" y="6468381"/>
            <a:ext cx="2133600" cy="365125"/>
          </a:xfrm>
        </p:spPr>
        <p:txBody>
          <a:bodyPr/>
          <a:lstStyle/>
          <a:p>
            <a:fld id="{7D1E522E-B7A2-41D3-88DE-A2C511968664}" type="slidenum">
              <a:rPr lang="fr-FR" smtClean="0">
                <a:solidFill>
                  <a:prstClr val="black">
                    <a:tint val="75000"/>
                  </a:prstClr>
                </a:solidFill>
              </a:rPr>
              <a:pPr/>
              <a:t>8</a:t>
            </a:fld>
            <a:endParaRPr lang="fr-FR" dirty="0">
              <a:solidFill>
                <a:prstClr val="black">
                  <a:tint val="75000"/>
                </a:prstClr>
              </a:solidFill>
            </a:endParaRPr>
          </a:p>
        </p:txBody>
      </p:sp>
      <p:sp>
        <p:nvSpPr>
          <p:cNvPr id="9" name="ZoneTexte 8"/>
          <p:cNvSpPr txBox="1"/>
          <p:nvPr/>
        </p:nvSpPr>
        <p:spPr>
          <a:xfrm>
            <a:off x="165408" y="1991749"/>
            <a:ext cx="4052631" cy="2893100"/>
          </a:xfrm>
          <a:prstGeom prst="rect">
            <a:avLst/>
          </a:prstGeom>
          <a:noFill/>
        </p:spPr>
        <p:txBody>
          <a:bodyPr wrap="square" rtlCol="0">
            <a:spAutoFit/>
          </a:bodyPr>
          <a:lstStyle/>
          <a:p>
            <a:r>
              <a:rPr lang="en-US" altLang="zh-CN" sz="1400" dirty="0">
                <a:latin typeface="Arial" pitchFamily="34" charset="0"/>
                <a:cs typeface="Arial" pitchFamily="34" charset="0"/>
              </a:rPr>
              <a:t>By products</a:t>
            </a:r>
            <a:endParaRPr lang="en-GB" sz="1400" dirty="0"/>
          </a:p>
          <a:p>
            <a:pPr marL="285750" indent="-285750" defTabSz="914400">
              <a:buFont typeface="Wingdings" panose="05000000000000000000" pitchFamily="2" charset="2"/>
              <a:buChar char="à"/>
              <a:defRPr/>
            </a:pPr>
            <a:r>
              <a:rPr lang="en-US" altLang="zh-CN" sz="1400" dirty="0" err="1">
                <a:latin typeface="Arial" pitchFamily="34" charset="0"/>
                <a:cs typeface="Arial" pitchFamily="34" charset="0"/>
                <a:sym typeface="Wingdings" panose="05000000000000000000" pitchFamily="2" charset="2"/>
              </a:rPr>
              <a:t>SiMn</a:t>
            </a:r>
            <a:r>
              <a:rPr lang="en-US" altLang="zh-CN" sz="1400" dirty="0">
                <a:latin typeface="Arial" pitchFamily="34" charset="0"/>
                <a:cs typeface="Arial" pitchFamily="34" charset="0"/>
                <a:sym typeface="Wingdings" panose="05000000000000000000" pitchFamily="2" charset="2"/>
              </a:rPr>
              <a:t> production increased by nearly 20%, HCFEMN production dropped by 5% and Refined </a:t>
            </a:r>
            <a:r>
              <a:rPr lang="en-US" altLang="zh-CN" sz="1400" dirty="0" err="1">
                <a:latin typeface="Arial" pitchFamily="34" charset="0"/>
                <a:cs typeface="Arial" pitchFamily="34" charset="0"/>
                <a:sym typeface="Wingdings" panose="05000000000000000000" pitchFamily="2" charset="2"/>
              </a:rPr>
              <a:t>FeMn</a:t>
            </a:r>
            <a:r>
              <a:rPr lang="en-US" altLang="zh-CN" sz="1400" dirty="0">
                <a:latin typeface="Arial" pitchFamily="34" charset="0"/>
                <a:cs typeface="Arial" pitchFamily="34" charset="0"/>
                <a:sym typeface="Wingdings" panose="05000000000000000000" pitchFamily="2" charset="2"/>
              </a:rPr>
              <a:t> production dropped by 15%.</a:t>
            </a:r>
          </a:p>
          <a:p>
            <a:pPr defTabSz="914400">
              <a:defRPr/>
            </a:pPr>
            <a:endParaRPr lang="en-US" altLang="zh-CN" sz="1400" dirty="0">
              <a:latin typeface="Arial" pitchFamily="34" charset="0"/>
              <a:cs typeface="Arial" pitchFamily="34" charset="0"/>
            </a:endParaRPr>
          </a:p>
          <a:p>
            <a:pPr defTabSz="914400">
              <a:defRPr/>
            </a:pPr>
            <a:r>
              <a:rPr lang="en-US" altLang="zh-CN" sz="1400" dirty="0">
                <a:latin typeface="Arial" pitchFamily="34" charset="0"/>
                <a:cs typeface="Arial" pitchFamily="34" charset="0"/>
                <a:sym typeface="Wingdings" panose="05000000000000000000" pitchFamily="2" charset="2"/>
              </a:rPr>
              <a:t>By</a:t>
            </a:r>
            <a:r>
              <a:rPr lang="zh-CN" altLang="en-US" sz="1400" dirty="0">
                <a:latin typeface="Arial" pitchFamily="34" charset="0"/>
                <a:cs typeface="Arial" pitchFamily="34" charset="0"/>
                <a:sym typeface="Wingdings" panose="05000000000000000000" pitchFamily="2" charset="2"/>
              </a:rPr>
              <a:t> </a:t>
            </a:r>
            <a:r>
              <a:rPr lang="en-US" altLang="zh-CN" sz="1400" dirty="0">
                <a:latin typeface="Arial" pitchFamily="34" charset="0"/>
                <a:cs typeface="Arial" pitchFamily="34" charset="0"/>
                <a:sym typeface="Wingdings" panose="05000000000000000000" pitchFamily="2" charset="2"/>
              </a:rPr>
              <a:t>regions</a:t>
            </a:r>
          </a:p>
          <a:p>
            <a:pPr marL="285750" indent="-285750" defTabSz="914400">
              <a:buFont typeface="Wingdings" panose="05000000000000000000" pitchFamily="2" charset="2"/>
              <a:buChar char="à"/>
              <a:defRPr/>
            </a:pPr>
            <a:r>
              <a:rPr lang="en-US" altLang="zh-CN" sz="1400" dirty="0">
                <a:latin typeface="Arial" pitchFamily="34" charset="0"/>
                <a:cs typeface="Arial" pitchFamily="34" charset="0"/>
                <a:sym typeface="Wingdings" panose="05000000000000000000" pitchFamily="2" charset="2"/>
              </a:rPr>
              <a:t>Production in Asia significantly increased by over 17%, mostly from China, Malaysia and India.</a:t>
            </a:r>
          </a:p>
          <a:p>
            <a:pPr marL="285750" indent="-285750" defTabSz="914400">
              <a:buFont typeface="Wingdings" panose="05000000000000000000" pitchFamily="2" charset="2"/>
              <a:buChar char="à"/>
              <a:defRPr/>
            </a:pPr>
            <a:r>
              <a:rPr lang="en-US" altLang="zh-CN" sz="1400" dirty="0">
                <a:latin typeface="Arial" pitchFamily="34" charset="0"/>
                <a:cs typeface="Arial" pitchFamily="34" charset="0"/>
                <a:sym typeface="Wingdings" panose="05000000000000000000" pitchFamily="2" charset="2"/>
              </a:rPr>
              <a:t>Production in CIS and America also increased.</a:t>
            </a:r>
          </a:p>
          <a:p>
            <a:pPr marL="285750" indent="-285750" defTabSz="914400">
              <a:buFont typeface="Wingdings" panose="05000000000000000000" pitchFamily="2" charset="2"/>
              <a:buChar char="à"/>
              <a:defRPr/>
            </a:pPr>
            <a:r>
              <a:rPr lang="en-US" altLang="zh-CN" sz="1400" dirty="0">
                <a:latin typeface="Arial" pitchFamily="34" charset="0"/>
                <a:cs typeface="Arial" pitchFamily="34" charset="0"/>
                <a:sym typeface="Wingdings" panose="05000000000000000000" pitchFamily="2" charset="2"/>
              </a:rPr>
              <a:t>Production in Africa and middle east reduced by 20%.</a:t>
            </a:r>
            <a:endParaRPr lang="en-GB" sz="1400" dirty="0">
              <a:latin typeface="Arial" pitchFamily="34" charset="0"/>
              <a:cs typeface="Arial" pitchFamily="34" charset="0"/>
            </a:endParaRPr>
          </a:p>
        </p:txBody>
      </p:sp>
      <p:sp>
        <p:nvSpPr>
          <p:cNvPr id="11" name="ZoneTexte 10"/>
          <p:cNvSpPr txBox="1"/>
          <p:nvPr/>
        </p:nvSpPr>
        <p:spPr>
          <a:xfrm>
            <a:off x="126947" y="5551880"/>
            <a:ext cx="8988425" cy="523220"/>
          </a:xfrm>
          <a:prstGeom prst="rect">
            <a:avLst/>
          </a:prstGeom>
          <a:noFill/>
        </p:spPr>
        <p:txBody>
          <a:bodyPr wrap="square" rtlCol="0">
            <a:spAutoFit/>
          </a:bodyPr>
          <a:lstStyle/>
          <a:p>
            <a:r>
              <a:rPr lang="en-US" altLang="zh-CN" sz="1400" b="1" dirty="0">
                <a:latin typeface="Arial" panose="020B0604020202020204" pitchFamily="34" charset="0"/>
                <a:cs typeface="Arial" panose="020B0604020202020204" pitchFamily="34" charset="0"/>
              </a:rPr>
              <a:t>The recovery of </a:t>
            </a:r>
            <a:r>
              <a:rPr lang="en-US" altLang="zh-CN" sz="1400" b="1" dirty="0" err="1">
                <a:latin typeface="Arial" panose="020B0604020202020204" pitchFamily="34" charset="0"/>
                <a:cs typeface="Arial" panose="020B0604020202020204" pitchFamily="34" charset="0"/>
              </a:rPr>
              <a:t>Mn</a:t>
            </a:r>
            <a:r>
              <a:rPr lang="en-US" altLang="zh-CN" sz="1400" b="1" dirty="0">
                <a:latin typeface="Arial" panose="020B0604020202020204" pitchFamily="34" charset="0"/>
                <a:cs typeface="Arial" panose="020B0604020202020204" pitchFamily="34" charset="0"/>
              </a:rPr>
              <a:t> alloy market especially </a:t>
            </a:r>
            <a:r>
              <a:rPr lang="en-US" altLang="zh-CN" sz="1400" b="1" dirty="0" err="1">
                <a:latin typeface="Arial" panose="020B0604020202020204" pitchFamily="34" charset="0"/>
                <a:cs typeface="Arial" panose="020B0604020202020204" pitchFamily="34" charset="0"/>
              </a:rPr>
              <a:t>SiMn</a:t>
            </a:r>
            <a:r>
              <a:rPr lang="en-US" altLang="zh-CN" sz="1400" b="1" dirty="0">
                <a:latin typeface="Arial" panose="020B0604020202020204" pitchFamily="34" charset="0"/>
                <a:cs typeface="Arial" panose="020B0604020202020204" pitchFamily="34" charset="0"/>
              </a:rPr>
              <a:t> market in 2016 stimulate the global </a:t>
            </a:r>
            <a:r>
              <a:rPr lang="en-US" altLang="zh-CN" sz="1400" b="1" dirty="0" err="1">
                <a:latin typeface="Arial" panose="020B0604020202020204" pitchFamily="34" charset="0"/>
                <a:cs typeface="Arial" panose="020B0604020202020204" pitchFamily="34" charset="0"/>
              </a:rPr>
              <a:t>Mn</a:t>
            </a:r>
            <a:r>
              <a:rPr lang="en-US" altLang="zh-CN" sz="1400" b="1" dirty="0">
                <a:latin typeface="Arial" panose="020B0604020202020204" pitchFamily="34" charset="0"/>
                <a:cs typeface="Arial" panose="020B0604020202020204" pitchFamily="34" charset="0"/>
              </a:rPr>
              <a:t> alloy production, this pushed up the </a:t>
            </a:r>
            <a:r>
              <a:rPr lang="en-US" altLang="zh-CN" sz="1400" b="1" dirty="0" err="1">
                <a:latin typeface="Arial" panose="020B0604020202020204" pitchFamily="34" charset="0"/>
                <a:cs typeface="Arial" panose="020B0604020202020204" pitchFamily="34" charset="0"/>
              </a:rPr>
              <a:t>Mn</a:t>
            </a:r>
            <a:r>
              <a:rPr lang="en-US" altLang="zh-CN" sz="1400" b="1" dirty="0">
                <a:latin typeface="Arial" panose="020B0604020202020204" pitchFamily="34" charset="0"/>
                <a:cs typeface="Arial" panose="020B0604020202020204" pitchFamily="34" charset="0"/>
              </a:rPr>
              <a:t> ore demand.</a:t>
            </a:r>
            <a:endParaRPr lang="en-GB" sz="1400" b="1" dirty="0">
              <a:latin typeface="Arial" panose="020B0604020202020204" pitchFamily="34" charset="0"/>
              <a:cs typeface="Arial" panose="020B0604020202020204" pitchFamily="34" charset="0"/>
            </a:endParaRPr>
          </a:p>
        </p:txBody>
      </p:sp>
      <p:sp>
        <p:nvSpPr>
          <p:cNvPr id="12" name="ZoneTexte 341"/>
          <p:cNvSpPr txBox="1"/>
          <p:nvPr/>
        </p:nvSpPr>
        <p:spPr>
          <a:xfrm>
            <a:off x="-1776" y="-3429"/>
            <a:ext cx="3600381" cy="954107"/>
          </a:xfrm>
          <a:prstGeom prst="rect">
            <a:avLst/>
          </a:prstGeom>
          <a:solidFill>
            <a:schemeClr val="accent1">
              <a:lumMod val="50000"/>
            </a:schemeClr>
          </a:solidFill>
        </p:spPr>
        <p:txBody>
          <a:bodyPr wrap="square" rtlCol="0">
            <a:spAutoFit/>
          </a:bodyPr>
          <a:lstStyle/>
          <a:p>
            <a:r>
              <a:rPr lang="en-GB" sz="2800" b="1" dirty="0">
                <a:solidFill>
                  <a:schemeClr val="bg1"/>
                </a:solidFill>
              </a:rPr>
              <a:t>1 – </a:t>
            </a:r>
            <a:r>
              <a:rPr lang="en-US" altLang="zh-CN" sz="2800" b="1" dirty="0" err="1">
                <a:solidFill>
                  <a:schemeClr val="bg1"/>
                </a:solidFill>
              </a:rPr>
              <a:t>Mn</a:t>
            </a:r>
            <a:r>
              <a:rPr lang="en-US" altLang="zh-CN" sz="2800" b="1" dirty="0">
                <a:solidFill>
                  <a:schemeClr val="bg1"/>
                </a:solidFill>
              </a:rPr>
              <a:t> market review </a:t>
            </a:r>
            <a:endParaRPr lang="en-GB" sz="2800" b="1" dirty="0">
              <a:solidFill>
                <a:schemeClr val="bg1"/>
              </a:solidFill>
            </a:endParaRPr>
          </a:p>
          <a:p>
            <a:r>
              <a:rPr lang="en-GB" sz="2800" b="1" dirty="0">
                <a:solidFill>
                  <a:schemeClr val="bg1"/>
                </a:solidFill>
              </a:rPr>
              <a:t>B – </a:t>
            </a:r>
            <a:r>
              <a:rPr lang="en-US" altLang="zh-CN" sz="2800" b="1" dirty="0" err="1">
                <a:solidFill>
                  <a:schemeClr val="bg1"/>
                </a:solidFill>
              </a:rPr>
              <a:t>Mn</a:t>
            </a:r>
            <a:r>
              <a:rPr lang="en-US" altLang="zh-CN" sz="2800" b="1" dirty="0">
                <a:solidFill>
                  <a:schemeClr val="bg1"/>
                </a:solidFill>
              </a:rPr>
              <a:t> ore demand</a:t>
            </a:r>
            <a:endParaRPr lang="en-GB" sz="2800" b="1" dirty="0">
              <a:solidFill>
                <a:schemeClr val="bg1"/>
              </a:solidFill>
            </a:endParaRPr>
          </a:p>
        </p:txBody>
      </p:sp>
      <p:pic>
        <p:nvPicPr>
          <p:cNvPr id="5" name="图片 4"/>
          <p:cNvPicPr>
            <a:picLocks noChangeAspect="1"/>
          </p:cNvPicPr>
          <p:nvPr/>
        </p:nvPicPr>
        <p:blipFill>
          <a:blip r:embed="rId3"/>
          <a:stretch>
            <a:fillRect/>
          </a:stretch>
        </p:blipFill>
        <p:spPr>
          <a:xfrm>
            <a:off x="4567865" y="1991749"/>
            <a:ext cx="4255377" cy="2853175"/>
          </a:xfrm>
          <a:prstGeom prst="rect">
            <a:avLst/>
          </a:prstGeom>
        </p:spPr>
      </p:pic>
    </p:spTree>
    <p:extLst>
      <p:ext uri="{BB962C8B-B14F-4D97-AF65-F5344CB8AC3E}">
        <p14:creationId xmlns:p14="http://schemas.microsoft.com/office/powerpoint/2010/main" val="93770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7" name="AutoShape 6" descr="data:image/jpeg;base64,/9j/4AAQSkZJRgABAQAAAQABAAD/2wCEAAkGBhQSERUUExQWFBQUGBUUGBgWFxQVFRQVFBUVFBUUGBcYHCYeFxkjHBUUHy8gIycpLCwsFx4xNTAqNSYrLCkBCQoKDgwOGg8PGi0kHCQsKiwsLCopKS4sLCwsLCwpLCwsLCwsLCwsLCwsLCwsLCwsLCwqLCwsKSwsLCwsKSwsLP/AABEIAJsA9wMBIgACEQEDEQH/xAAcAAABBAMBAAAAAAAAAAAAAAAEAgMFBgABBwj/xABAEAABAwICBwYDBAkEAwEAAAABAAIRAyEEMQUGEkFRYXETIoGRobEHwdEyQlLwFCMkM2JygpLhFUOishfS8Rb/xAAaAQACAwEBAAAAAAAAAAAAAAADBAECBQAG/8QAMREAAgIBAwEECgICAwAAAAAAAAECAxEEEiExBUFRYRMiIzJxgZGh0fCxwTPhFBUk/9oADAMBAAIRAxEAPwCw6N1vo2c6x3zZWXA6xUnxDhfmCvOVPGubk4x1t5I3D6ZcMz6D5Lzsuztr3QfJtSsrt95Hp3CYhr8nAo5ebcHrG9sXjoXD5qfwWudURFR397k5XqLKliUc/PH5Bf8AAjL3ZfY7i+mDmmX4QFcpp/EKsP8AcPjB9wt/+Q8Qbdr6M/8AVdLVVz9+t/Yj/rrF0kvv+DptXAHcAfBReJw5BvTIHHPLoqL/APv8SD+9JjcQ36J53xUxAN20zyLT9Vn26ei3mO6L+TQWOnur70/myxVKrpMGN6Cq4x4MZ5FRVb4msqCKuGE7nMdlzAI+amdXy3GsNWgfskBzHiOkG4IskpaScXiK3fBDcJqKzNY/fEitL46ANthLhJGVsxM7lSse8OFQkTtTYmQIHqea6LpWlVpS2pThpNi2CI5FQdfDUn5gGeNjdWps9C8SiNKCsjw+DlzklTesejW0qkMsL+Vo91DbC3a5qcU0ZlkHCWGIclsKwsSmdURggnDlEIaiQCiQgS6jEXwJqBD1GJ94TT1yIkAV2oV1NG1mobZTMWKyRkWTLkUUgMV0wbiCkLRCJcxC1irLkpJYG3uukbQlJc5ZCKkAbHe1EJtgusYLpVNSVNVM1ix47yxcjmFrbXJDXXSnjehNDCkHCtYJ/DYi4UbTqWS6VaEFwGY2liq1e87kk4fETUYP4ghMRV75vmtYKp+up/zN9wltnA47fWx5k259ymnVNpKxbgJ8kFhqpMwCY4bkJLjIaT5wENZddN+GOkWUmPY87O2QQT9m0yCd2a53hsO52TT5K2au4chpJFmmTIz3R4ygW3unE49UWdKsg4y6M66+m1wggOB4wQVzvXDVHsndpRJ2XTLfwnO38KvWhiOxbBkRbpwQutLf2dx4X+Se1OLtN6ZLnGfyjG0tkqb9ifGcHDdZKd2Em5B+QVfeFZtYK4q1DaA2WjLjnbeq5iGwbIFGdiTNa/mTY1UKa2kqqEgBNroIvqLbURtNyAaEXTcqTRaDHUiq1KaU8+nZCzgKRjmSmzTRRakdjKMpAnEFe1MlH1cOhKlNFi8gJIbcUFWCKLbpL6CIuAUlkjnhbaURVpJhrboyfAs44Yp2ZWqb1qvYpoVFKRDY4XXWJntFtWwVyG06nJENMjko1zinqbzvKG0FUh+mYJC3KZBulByq0WTJF1aSDyHsnMDWiqw8HA+RCBbUsEqlUgobjxgPGznJNYjF7RUzoWm9jXx3S4AAncN5471F6JYAwPzJMTbuhWKlTktAi5HrvSF2EtppVNt7i56o0g2k2n2osZ7o7xLt18oVj0jo2aL4JJ2ZvyM5Doq1o8DDtGwJIIJNpcd/TJSNbWxzmlraYEgt7zuIjKOaw9sHNykWtqtck6/6LNq0D2DSd8+5RmlMPt0Xt4tKiNV8UOyYxzxtNtCn816TRuNmm2LwwY2ozC5vzz9zneP0XRmGuYOO4A+AUFiNWaRyfSkbo+e9X2vqjBOwQQTJBt5EKBxGplYEwyb2MiY3TwhYXodRTxJP6ZNyrUUzWN/1wU/FamDc9nkQgKmpjtxYehIVrq6Pr03APYQ2YuIHghHjcJk9Y6DgixvmuMh/RQlz1KpX1TqNyE9HD5oSpol7LEEdR9FbKg2Sbm995hD1cQZghMRumwMqoFap4YhEspWUwYdm32901+hAfUZK3pPEp6PwK92CKwminVDACkX6O32Pup/VWszb7NwguIgGwJ4I0ZKXeLWKUF0KzpnQBpMa65tfrKrVaw8F2bXPBgYcmB9ndyXGsULeCbSwKxluXIIEkkp0tsEM+oZV1yVfBj0yaU7wnnusmpV0DkIqUEI6ginphziEWLASQ0aaxKcSViuUFJbDZNrbSoJQ65ywlJatqpbItj7JbX5poFbLrFRgsmSWFx5bLb7JiQDBU9hdImRsPkjJrrOBHAi3mqxhuPgimnhmgTgmN12SReaetlwKhh02tE/LyRJ1ra5uwbFpmYAJkWgxfLjvXPWaUeLEz1uPIoylpRhjapg/ymPQ2SctHAcjq5HStE6dIcHg7YtaTceFwrPhNcgCJkccz+QuPYLSVNp7rnNncRafDJStLTHCoPE39UpLRtPMHgLKyu330dn0frjQedku2TxdYH6Kaw2KbUEscHDkVwulpTmD0IR+A1gfScHMJaRzseRG9N16jUV4UluX3/fkKT0dMuYPHxO0uYCIIkc0M/RVIggsbe+UKjM+Jr7fqm8+86/0RuH+JrI79I/0uB9DCZd1Fnvx+qz+RRaa6Pu/ySukdUaBlwpuk/gI374NpVT0hqZUDAQ0zeQSCQOFs5zVjwfxHwz3hpD2TaXN7skxcg2VjrQeqUt01U1uqlh+H+g0dTfT6s+ficXdgiwkG18v8LTBNtytmsOg3lznCTckgi43iOIVdwtCSQbfNZiuynnqjYhieHEFDIk9IQlQQpDE0ZJg5WAUbXou3/4Rqpo6yuTLHpLShq6OBcZdskE8YJbPkFyzFZeSu2KrkUOz/h97qmYxh8bLVhLKRkOO2TGALDomKlCTZEN3dFjTmrZwThMAq2TTTZO4i5um20kZdADXILUbdaJRVSih6jUVPICUcA7ysSnNWkQCOBh4LNmER+jEHuu87T5Jmo7ioLGm5rZKRnktSuOHHOWTYpuVJaMAfILQ4jLpwVZeqsl4Lc8IZoVoCPw7N6XpCi5tPvU9hsiLAX/MrVJ1h4JeUk1lDlcHGWJAeIbdMkozENkIAlXjygdnqslqY/VNPX3Sf0qNwKIo0/2Zh6+6jajkGKy2OTbjGPwRZNCM7Zj3ERsRlvnqiQGgfe9FrUxk0K55sHoSnKpieSSk/aSj4fgfqSdakzKekGFzaYado75t4pdWvsmIJvxKiNGOnFN/m+RU1iqUnmV0ltlgmvE03jvAMTjyBIt4o/QWvmJwx7tQub+B/eaR45eCgtJvhwHC6jzWRo1poVtms7Wdz0F8VcPVtiG9m4x3h3mH5j1Vl/0jCYpoqMDSDPepmAeRjf1Xm6hWK6b8OdbGYZr21A4teWm0HZImTB6jyVZKK4sSa+HIu6uHKnKfkyzaT1CIl1N074+95b1TsXTcww4fnmF1zRmkKGI79ItcR4OHUZoDWXVcV2l9OBVA5Q/kefNAno3jfVyvDOfp+OQlGvlGWy764/k5VWexzTMTGYsZ58VV8aI7xtIBFiPLiFNaXoEE/dIOyRwvB8lmmMbSA7NrttrO4DEbQbaY3Tmp06wg+qeccFShJfki3kSmHBOJieAF9O6WxoCI7LxTGIbCJnPBTGORTmoWrRT7XpBVllFJYaI9zFiLqYfmsRlIWcGJptBGYEdVlQfPhwTbqJF8xxCcp1ozVwYGKJ4X91sUXblMB4IFyYE2AjpOZ/ysplsXMZWAv4/Vdk7BCOEZgjwhE4avsh2yYcYA6ZlStSq2Ps7c+PuhMRgGQCBs9DllmFDw+pKzF5QFUquce8Z9lMBu5Qb6ZbN590RS0k5tjfr9VScG1wHptUW9xJVGyFG4hsFGM0kxwgyPUIXFOHHNUgmuGEucZLMWTGjH7WGj8LiPOCoqpmjNA1O7Ub0d7hBYg3I5qsVibQWyWaoP5Fz1HP7NX/nb7LMbbNMajVP2fED+Jh9D9FmlaliVnNe2n8f6RqVP/wA8X5AerzdrED+o+TSrO+jaYVf1NpzWJ4McfMgfNWzHQGIepni3aF0kfZZKLpa73RHTeoguIKmW0duq47hLvL/MJGDwnaOINxn+Sn4yUUZ1tbnLK8RnCDip3CViGgE5Gw4NN58SgqejntcCGSAQYkHI78pU43Rmy4QQXGCQyXBpNyOgkXS9s4h6oNcEroXH1KTw6m4tcPzBG8Fdm0Xi+0oseRBc0EjgVyPRuCJJabWBnfZdQ1YxDXUGtab0xsnzN/GCh6C327jnqgHaNa9Gpd+Sga/aLaMQ8xG0QT4tufOVzPEu7xGQXafiHTDQXkZMnhcSB7ridYFTXlWzXgwm5Sog/L+Bh5WBqRUBTmGpzmmn0F+/Ao0YElCVXI7ElRlTEt3XU1psrY0hl5KRtLHVp3Jt700osTc0KNRYm3OW1baU3g+Dqlo5Hci20w/Kx4H5IDahO1P8ojApj4e6meHsU4cYw3LSDvgmDvQuFx892oJHHeE7VwtiWkEH0lQWyOnSZH2GhvW5Q7q7nZk9Mh5BLNNjR3nTyF0O7GgfZb4lcd8RTWcEmpTjNN/pTnWmByssi6kjIkBONcU3tXSmnNSQgvA6Q7NxIEyII5fVaq1g4kiyaoOAeCRI4HJaewTayptWchd8tmM8eBb9RqncxI5NPlKb0tVkeCrmDwlRwe5n+2Np19kgExbitHHvAgk+KUdGbHJP9waENXtpUJRffz8y56kM/eO5NHm4n5KW0/i4Z0BVQ0BrO2i1zXNJDiCS0jIboPVG6U09Tqg7LuFjYpOzTzd25rg0KNTUqNqlyZgG9yod5ho/7H5InQFKS7oPdJwkNpsk5gu/uP0hKwlctFSoDAs0cyP/AKpllp4LxiltbLDRpBokwOsJTtIAAhp3Rbf4qo08SS4kknqpXDunxS8qO9sv6dY4RZtH4z9VUJsYY0cbv3HdYKzai6X/AGgsOVQR4tuPmqlhmgUTxLmf8Q4/RSmr1Ps61N/4XNPhN/RLRlGqxT8GDshvg4+KLV8S6U0APxd31BXG6+CIMLtPxDH6mmf4j7Ll1fD7RT10tl8/PD+yFtKs0R+f8lbq4VZTpxCmquFQVWhslWU8l3DBXdNYmX7AsG58yo9b0i+ajjxJPqmBUlalccRRi3S3TbHitJHaLAUQEKlYkysXEAdR6dpPlo8kO5qVSsPVWKm2M7x/Oad2rQtbS0uOMqtt4ochFkEiAJMrf+k1D92Op+i7JOBiiLErZMD0RYwYs3aFs0mrSaOcKMnYA2pwG6XbgmypIFEpxxSA0nK5O4XKnMBqdiKoHdFMH8Zg/wBouhzsjDmTwFrrnPiKyBaOrw2qOLB6OCHc9X7RXw4Y2TVeXzYD922P+x9FN4XV/DUTDaTJFpja9TKzZ9oVRb25ZqQ0F0opSaWDnOH0YKlJpbTc53enZa4nO2VkmjqriXfZpPjmA0epXXsNTAsBA4J4sAy3nytHyST7Vkm8L6jb7NhLG5/Tg45X1fxdK5pVIG9suH/FDs0tUa3YOQORsV25zTsoHFau0aoca1Nj5O8d4AT97MK0O1E/8kfoUl2ft/xza+JyzCaSYTDjs+ZHorTonBioQGVqL5yAfDv7SAVrEfDulUeRSe6n177fkR5qKxnw5xdO7NmqBfuuh3k6Lo8rqLOFPa/P9/sHtvq96Ofh+/0dAw+jH9m0RvJOWf2bcRA9VK4HBu2hbeFyDC6exuDOyXVGfw1ASPAPt5K4aA+KzgWitSa64lzDsmP5TaUjfobuscNeQaOqi+MYfmdZ14o7WHHJ49iubVqSvmL19wNanHbATBhwIjqhm6Ow+IE03sf/ACFrvOMl3aNyjfuXTC5BaSTrr22Jrk53WYgMS2QfFdBx2prT9kkfngVV9N6tvpUnvkENa53A2BVadTXJ4TGsqS4ZymqZJKYc4bkuu+e74nmUw5y9RFHm5Pk28XSgTzWNGRSyFJQ0HHgsSwFpccMNeCsa3mtbNpz6LGhScadYrQcnizcmHtgwuOHDUgSMwVIsxTnRB4yM/RRrCN4kJ7a2SHNyUMlBBpm9j1yTXZ8c/wA2RlKqCJnPim205IAEkquS2AbYUrovVh1Qy87I4D7R+QUxoXV37x6l3DkFZGUw0Q2wsPoUhfq8erA1dNoN3rWA2i9C06IhrQDvIuT/AFZqdoVQ1thBQrKe/wAPFPtd0WNbJz6m5CEYLEUL7Qky6U7TcOAz4fVMBsiTkPREbLQL5+yBLBcMokRlHHJO+iEw2Lb+KRui/gnaekGgmbATJPnHHJLuEs9CjHqZO9O0ygP9TBItE7pF0oY7cAo2SO25MZR2ajjlkB5XRArJkPJA8M0s0XcvNc8vqS8d485rajdl7WuB3OAI8ihaPw8wVeo3uGnJE9m7ZB8CCE4Q4RZTegKwNWmOJCLTKcZpRfVoU1EVsbRB6wfBloYXYaqZH3akX/qA+S5xpDVjH4Ml3Z1WgffpkkR1Zu6r0tix3HdFBtfvWr2hqpaS1Risxa6Mx6rZWR9bu+RwfRvxOx1AbJeKgG6q3aI8c1K6R+LDa+Gq0qlHZqPYWgtMtk74NwunaV1dwuJ/fUab+ZADv7hdc01/+HGHw9F1ei5zAC0dme83vGLOzHjKXp1Gj1FiUq9ss93j8vwE9ouYv6nMHm/VIbnK3N1m0F6gyWbNTctvrR0TTmpDipIDSViDY8jJYuOFkOYbj6FY085RzmyCDcKPp8FBIQ1kwtPaCb5rbDn+dyW5o/PRQWBXOORK3TqxY5FJcm3KxULY/ZPJW3VzRpfHF1+gVRw4nZm8ke66bqw255fUBI62xwrbRoaCpTs5JR2HFNuyMvfmhQOPH03qQx2SBduWFW8rLPStY4Q6CSsOKa2xueAuUxjapbTkGDCc0dhmmk0kXOZ4xMTxVtqxllJS5wgltKoQZhg3XBN733D1RVLR1OL95xyLiTI4WsN6WwywTeR8kxq73qb9q+y5xHLfbxQW3tbXGDn5hFSiRGyBkRI+0Ok59IW6dAluZ3iDlPTeEbUPda7f3TPWZWVjBEb8/GEFyZKZBVrMcNkh1O4cYIzaI5Z26LbMRA4Wkk7hnn4onWBx7Gp0HvPyCBpumRu2ffNHXrRy/H8EphtF2y4g2Fr5gg8IyUlQxLSYkzf0Ek81D6LeTBJ/h5QALQjqf2h/M8eEBBsjzg58oPqO3b28911IaJw5p1qZd+Jpz3G1lGYYTE73Cf71aOyBY0xeAUs5+jkn5il89q2+JZMS2WOHIqAqUSI2Y5qw1fsnoVA4l0AwtjtyOZQl5MwdM30Baz9nMZfnJUX4q4wDBBo+9Ub6AlXPDO2pLrm3zXOPiw89nSG7bP8A1WXoIJ6iK8zUa2wl4pHJXCCsdS4IgtCwhe3TMFoDcCFpr0Qc0w9qsVNhoWJoFYp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2" name="Espace réservé du numéro de diapositive 1"/>
          <p:cNvSpPr>
            <a:spLocks noGrp="1"/>
          </p:cNvSpPr>
          <p:nvPr>
            <p:ph type="sldNum" sz="quarter" idx="12"/>
          </p:nvPr>
        </p:nvSpPr>
        <p:spPr>
          <a:xfrm>
            <a:off x="7012177" y="6492875"/>
            <a:ext cx="2133600" cy="365125"/>
          </a:xfrm>
        </p:spPr>
        <p:txBody>
          <a:bodyPr/>
          <a:lstStyle/>
          <a:p>
            <a:fld id="{7D1E522E-B7A2-41D3-88DE-A2C511968664}" type="slidenum">
              <a:rPr lang="fr-FR" smtClean="0">
                <a:solidFill>
                  <a:prstClr val="black">
                    <a:tint val="75000"/>
                  </a:prstClr>
                </a:solidFill>
              </a:rPr>
              <a:pPr/>
              <a:t>9</a:t>
            </a:fld>
            <a:endParaRPr lang="fr-FR" dirty="0">
              <a:solidFill>
                <a:prstClr val="black">
                  <a:tint val="75000"/>
                </a:prstClr>
              </a:solidFill>
            </a:endParaRPr>
          </a:p>
        </p:txBody>
      </p:sp>
      <p:sp>
        <p:nvSpPr>
          <p:cNvPr id="12" name="ZoneTexte 11"/>
          <p:cNvSpPr txBox="1"/>
          <p:nvPr/>
        </p:nvSpPr>
        <p:spPr>
          <a:xfrm>
            <a:off x="70604" y="1331772"/>
            <a:ext cx="8906248" cy="1169551"/>
          </a:xfrm>
          <a:prstGeom prst="rect">
            <a:avLst/>
          </a:prstGeom>
          <a:noFill/>
        </p:spPr>
        <p:txBody>
          <a:bodyPr wrap="square" rtlCol="0">
            <a:spAutoFit/>
          </a:bodyPr>
          <a:lstStyle/>
          <a:p>
            <a:r>
              <a:rPr lang="en-US" altLang="zh-CN" sz="1400" b="1" dirty="0">
                <a:latin typeface="Arial" pitchFamily="34" charset="0"/>
                <a:cs typeface="Arial" pitchFamily="34" charset="0"/>
              </a:rPr>
              <a:t>On one side, global </a:t>
            </a:r>
            <a:r>
              <a:rPr lang="en-US" altLang="zh-CN" sz="1400" b="1" dirty="0" err="1">
                <a:latin typeface="Arial" pitchFamily="34" charset="0"/>
                <a:cs typeface="Arial" pitchFamily="34" charset="0"/>
              </a:rPr>
              <a:t>Mn</a:t>
            </a:r>
            <a:r>
              <a:rPr lang="en-US" altLang="zh-CN" sz="1400" b="1" dirty="0">
                <a:latin typeface="Arial" pitchFamily="34" charset="0"/>
                <a:cs typeface="Arial" pitchFamily="34" charset="0"/>
              </a:rPr>
              <a:t> ore production decreased in 2016, on the other side, </a:t>
            </a:r>
            <a:r>
              <a:rPr lang="en-US" altLang="zh-CN" sz="1400" b="1" dirty="0" err="1">
                <a:latin typeface="Arial" pitchFamily="34" charset="0"/>
                <a:cs typeface="Arial" pitchFamily="34" charset="0"/>
              </a:rPr>
              <a:t>Mn</a:t>
            </a:r>
            <a:r>
              <a:rPr lang="en-US" altLang="zh-CN" sz="1400" b="1" dirty="0">
                <a:latin typeface="Arial" pitchFamily="34" charset="0"/>
                <a:cs typeface="Arial" pitchFamily="34" charset="0"/>
              </a:rPr>
              <a:t> ore demand increased driven by booming </a:t>
            </a:r>
            <a:r>
              <a:rPr lang="en-US" altLang="zh-CN" sz="1400" b="1" dirty="0" err="1">
                <a:latin typeface="Arial" pitchFamily="34" charset="0"/>
                <a:cs typeface="Arial" pitchFamily="34" charset="0"/>
              </a:rPr>
              <a:t>Mn</a:t>
            </a:r>
            <a:r>
              <a:rPr lang="en-US" altLang="zh-CN" sz="1400" b="1" dirty="0">
                <a:latin typeface="Arial" pitchFamily="34" charset="0"/>
                <a:cs typeface="Arial" pitchFamily="34" charset="0"/>
              </a:rPr>
              <a:t> alloy market, these totally changed the </a:t>
            </a:r>
            <a:r>
              <a:rPr lang="en-US" altLang="zh-CN" sz="1400" b="1" dirty="0" err="1">
                <a:latin typeface="Arial" pitchFamily="34" charset="0"/>
                <a:cs typeface="Arial" pitchFamily="34" charset="0"/>
              </a:rPr>
              <a:t>Mn</a:t>
            </a:r>
            <a:r>
              <a:rPr lang="en-US" altLang="zh-CN" sz="1400" b="1" dirty="0">
                <a:latin typeface="Arial" pitchFamily="34" charset="0"/>
                <a:cs typeface="Arial" pitchFamily="34" charset="0"/>
              </a:rPr>
              <a:t> ore supply/demand balance.</a:t>
            </a:r>
          </a:p>
          <a:p>
            <a:endParaRPr lang="en-US" sz="1400" b="1" dirty="0">
              <a:latin typeface="Arial" pitchFamily="34" charset="0"/>
              <a:cs typeface="Arial" pitchFamily="34" charset="0"/>
              <a:sym typeface="Wingdings" panose="05000000000000000000" pitchFamily="2" charset="2"/>
            </a:endParaRPr>
          </a:p>
          <a:p>
            <a:r>
              <a:rPr lang="en-GB" sz="1400" dirty="0">
                <a:latin typeface="Arial" pitchFamily="34" charset="0"/>
                <a:cs typeface="Arial" pitchFamily="34" charset="0"/>
                <a:sym typeface="Wingdings" panose="05000000000000000000" pitchFamily="2" charset="2"/>
              </a:rPr>
              <a:t> After several years of </a:t>
            </a:r>
            <a:r>
              <a:rPr lang="en-GB" sz="1400" dirty="0" err="1">
                <a:latin typeface="Arial" pitchFamily="34" charset="0"/>
                <a:cs typeface="Arial" pitchFamily="34" charset="0"/>
                <a:sym typeface="Wingdings" panose="05000000000000000000" pitchFamily="2" charset="2"/>
              </a:rPr>
              <a:t>Mn</a:t>
            </a:r>
            <a:r>
              <a:rPr lang="en-GB" sz="1400" dirty="0">
                <a:latin typeface="Arial" pitchFamily="34" charset="0"/>
                <a:cs typeface="Arial" pitchFamily="34" charset="0"/>
                <a:sym typeface="Wingdings" panose="05000000000000000000" pitchFamily="2" charset="2"/>
              </a:rPr>
              <a:t> ore destocking, oversupply situation was well eased. High grade </a:t>
            </a:r>
            <a:r>
              <a:rPr lang="en-GB" sz="1400" dirty="0" err="1">
                <a:latin typeface="Arial" pitchFamily="34" charset="0"/>
                <a:cs typeface="Arial" pitchFamily="34" charset="0"/>
                <a:sym typeface="Wingdings" panose="05000000000000000000" pitchFamily="2" charset="2"/>
              </a:rPr>
              <a:t>Mn</a:t>
            </a:r>
            <a:r>
              <a:rPr lang="en-GB" sz="1400" dirty="0">
                <a:latin typeface="Arial" pitchFamily="34" charset="0"/>
                <a:cs typeface="Arial" pitchFamily="34" charset="0"/>
                <a:sym typeface="Wingdings" panose="05000000000000000000" pitchFamily="2" charset="2"/>
              </a:rPr>
              <a:t> ore even faced shortage in certain period.</a:t>
            </a:r>
            <a:endParaRPr lang="en-GB" sz="1400" dirty="0">
              <a:latin typeface="Arial" pitchFamily="34" charset="0"/>
              <a:cs typeface="Arial" pitchFamily="34" charset="0"/>
            </a:endParaRPr>
          </a:p>
        </p:txBody>
      </p:sp>
      <p:sp>
        <p:nvSpPr>
          <p:cNvPr id="16" name="ZoneTexte 15"/>
          <p:cNvSpPr txBox="1"/>
          <p:nvPr/>
        </p:nvSpPr>
        <p:spPr>
          <a:xfrm>
            <a:off x="70604" y="5745806"/>
            <a:ext cx="8771609" cy="523220"/>
          </a:xfrm>
          <a:prstGeom prst="rect">
            <a:avLst/>
          </a:prstGeom>
          <a:noFill/>
        </p:spPr>
        <p:txBody>
          <a:bodyPr wrap="square" rtlCol="0">
            <a:spAutoFit/>
          </a:bodyPr>
          <a:lstStyle/>
          <a:p>
            <a:r>
              <a:rPr lang="en-US" altLang="zh-CN" sz="1400" b="1" dirty="0">
                <a:latin typeface="Arial" pitchFamily="34" charset="0"/>
                <a:cs typeface="Arial" pitchFamily="34" charset="0"/>
              </a:rPr>
              <a:t>Discipline from supply side and recovery from demand side helped </a:t>
            </a:r>
            <a:r>
              <a:rPr lang="en-US" altLang="zh-CN" sz="1400" b="1" dirty="0" err="1">
                <a:latin typeface="Arial" pitchFamily="34" charset="0"/>
                <a:cs typeface="Arial" pitchFamily="34" charset="0"/>
              </a:rPr>
              <a:t>Mn</a:t>
            </a:r>
            <a:r>
              <a:rPr lang="en-US" altLang="zh-CN" sz="1400" b="1" dirty="0">
                <a:latin typeface="Arial" pitchFamily="34" charset="0"/>
                <a:cs typeface="Arial" pitchFamily="34" charset="0"/>
              </a:rPr>
              <a:t> ore industry experience a crazy year in 2016.</a:t>
            </a:r>
            <a:endParaRPr lang="en-GB" sz="1400" b="1" dirty="0">
              <a:latin typeface="Arial" pitchFamily="34" charset="0"/>
              <a:cs typeface="Arial" pitchFamily="34" charset="0"/>
            </a:endParaRPr>
          </a:p>
        </p:txBody>
      </p:sp>
      <p:pic>
        <p:nvPicPr>
          <p:cNvPr id="3" name="图片 2"/>
          <p:cNvPicPr>
            <a:picLocks noChangeAspect="1"/>
          </p:cNvPicPr>
          <p:nvPr/>
        </p:nvPicPr>
        <p:blipFill>
          <a:blip r:embed="rId2"/>
          <a:stretch>
            <a:fillRect/>
          </a:stretch>
        </p:blipFill>
        <p:spPr>
          <a:xfrm>
            <a:off x="140827" y="2719216"/>
            <a:ext cx="4457544" cy="2572550"/>
          </a:xfrm>
          <a:prstGeom prst="rect">
            <a:avLst/>
          </a:prstGeom>
        </p:spPr>
      </p:pic>
      <p:pic>
        <p:nvPicPr>
          <p:cNvPr id="8" name="图片 7"/>
          <p:cNvPicPr>
            <a:picLocks noChangeAspect="1"/>
          </p:cNvPicPr>
          <p:nvPr/>
        </p:nvPicPr>
        <p:blipFill>
          <a:blip r:embed="rId3"/>
          <a:stretch>
            <a:fillRect/>
          </a:stretch>
        </p:blipFill>
        <p:spPr>
          <a:xfrm>
            <a:off x="4595305" y="2649079"/>
            <a:ext cx="4331879" cy="2657435"/>
          </a:xfrm>
          <a:prstGeom prst="rect">
            <a:avLst/>
          </a:prstGeom>
        </p:spPr>
      </p:pic>
      <p:sp>
        <p:nvSpPr>
          <p:cNvPr id="10" name="ZoneTexte 341"/>
          <p:cNvSpPr txBox="1"/>
          <p:nvPr/>
        </p:nvSpPr>
        <p:spPr>
          <a:xfrm>
            <a:off x="-1776" y="-3429"/>
            <a:ext cx="3718370" cy="954107"/>
          </a:xfrm>
          <a:prstGeom prst="rect">
            <a:avLst/>
          </a:prstGeom>
          <a:solidFill>
            <a:schemeClr val="accent1">
              <a:lumMod val="50000"/>
            </a:schemeClr>
          </a:solidFill>
        </p:spPr>
        <p:txBody>
          <a:bodyPr wrap="square" rtlCol="0">
            <a:spAutoFit/>
          </a:bodyPr>
          <a:lstStyle/>
          <a:p>
            <a:r>
              <a:rPr lang="en-GB" sz="2800" b="1" dirty="0">
                <a:solidFill>
                  <a:schemeClr val="bg1"/>
                </a:solidFill>
              </a:rPr>
              <a:t>1 – </a:t>
            </a:r>
            <a:r>
              <a:rPr lang="en-US" altLang="zh-CN" sz="2800" b="1" dirty="0" err="1">
                <a:solidFill>
                  <a:schemeClr val="bg1"/>
                </a:solidFill>
              </a:rPr>
              <a:t>Mn</a:t>
            </a:r>
            <a:r>
              <a:rPr lang="en-US" altLang="zh-CN" sz="2800" b="1" dirty="0">
                <a:solidFill>
                  <a:schemeClr val="bg1"/>
                </a:solidFill>
              </a:rPr>
              <a:t> market review </a:t>
            </a:r>
            <a:endParaRPr lang="en-GB" sz="2800" b="1" dirty="0">
              <a:solidFill>
                <a:schemeClr val="bg1"/>
              </a:solidFill>
            </a:endParaRPr>
          </a:p>
          <a:p>
            <a:r>
              <a:rPr lang="en-GB" sz="2800" b="1" dirty="0">
                <a:solidFill>
                  <a:schemeClr val="bg1"/>
                </a:solidFill>
              </a:rPr>
              <a:t>C – </a:t>
            </a:r>
            <a:r>
              <a:rPr lang="en-US" altLang="zh-CN" sz="2800" b="1" dirty="0" err="1">
                <a:solidFill>
                  <a:schemeClr val="bg1"/>
                </a:solidFill>
              </a:rPr>
              <a:t>Mn</a:t>
            </a:r>
            <a:r>
              <a:rPr lang="en-US" altLang="zh-CN" sz="2800" b="1" dirty="0">
                <a:solidFill>
                  <a:schemeClr val="bg1"/>
                </a:solidFill>
              </a:rPr>
              <a:t> ore S/D balance</a:t>
            </a:r>
            <a:endParaRPr lang="en-GB" sz="2800" b="1" dirty="0">
              <a:solidFill>
                <a:schemeClr val="bg1"/>
              </a:solidFill>
            </a:endParaRPr>
          </a:p>
        </p:txBody>
      </p:sp>
    </p:spTree>
    <p:extLst>
      <p:ext uri="{BB962C8B-B14F-4D97-AF65-F5344CB8AC3E}">
        <p14:creationId xmlns:p14="http://schemas.microsoft.com/office/powerpoint/2010/main" val="304301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7734</TotalTime>
  <Words>1787</Words>
  <Application>Microsoft Office PowerPoint</Application>
  <PresentationFormat>全屏显示(4:3)</PresentationFormat>
  <Paragraphs>190</Paragraphs>
  <Slides>20</Slides>
  <Notes>12</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20</vt:i4>
      </vt:variant>
    </vt:vector>
  </HeadingPairs>
  <TitlesOfParts>
    <vt:vector size="26" baseType="lpstr">
      <vt:lpstr>source-sans-pro</vt:lpstr>
      <vt:lpstr>宋体</vt:lpstr>
      <vt:lpstr>Arial</vt:lpstr>
      <vt:lpstr>Calibri</vt:lpstr>
      <vt:lpstr>Wingdings</vt:lpstr>
      <vt:lpstr>Thème Office</vt:lpstr>
      <vt:lpstr>Mn ore and alloys market review and perspective  The 3rd  Asian Pacific Ferro-Alloys &amp; Steel International Conference Bangkok  mar 1st 2017</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IMnI provide vision and guidance to the Mn industry by promoting economic, social and environmental responsibility and sustainability to all stakeholders.    www.manganese.org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dc:creator>
  <cp:lastModifiedBy>Jian Zhou</cp:lastModifiedBy>
  <cp:revision>1301</cp:revision>
  <dcterms:created xsi:type="dcterms:W3CDTF">2015-02-06T03:05:30Z</dcterms:created>
  <dcterms:modified xsi:type="dcterms:W3CDTF">2017-02-27T14:45:06Z</dcterms:modified>
</cp:coreProperties>
</file>